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34"/>
  </p:notesMasterIdLst>
  <p:handoutMasterIdLst>
    <p:handoutMasterId r:id="rId35"/>
  </p:handoutMasterIdLst>
  <p:sldIdLst>
    <p:sldId id="324" r:id="rId6"/>
    <p:sldId id="287" r:id="rId7"/>
    <p:sldId id="266" r:id="rId8"/>
    <p:sldId id="284" r:id="rId9"/>
    <p:sldId id="345" r:id="rId10"/>
    <p:sldId id="346" r:id="rId11"/>
    <p:sldId id="347" r:id="rId12"/>
    <p:sldId id="348" r:id="rId13"/>
    <p:sldId id="349" r:id="rId14"/>
    <p:sldId id="350" r:id="rId15"/>
    <p:sldId id="351" r:id="rId16"/>
    <p:sldId id="352" r:id="rId17"/>
    <p:sldId id="353" r:id="rId18"/>
    <p:sldId id="354" r:id="rId19"/>
    <p:sldId id="355" r:id="rId20"/>
    <p:sldId id="358" r:id="rId21"/>
    <p:sldId id="356" r:id="rId22"/>
    <p:sldId id="357" r:id="rId23"/>
    <p:sldId id="360" r:id="rId24"/>
    <p:sldId id="361" r:id="rId25"/>
    <p:sldId id="362" r:id="rId26"/>
    <p:sldId id="363" r:id="rId27"/>
    <p:sldId id="364" r:id="rId28"/>
    <p:sldId id="365" r:id="rId29"/>
    <p:sldId id="368" r:id="rId30"/>
    <p:sldId id="367" r:id="rId31"/>
    <p:sldId id="366" r:id="rId32"/>
    <p:sldId id="344" r:id="rId33"/>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821"/>
    <a:srgbClr val="F58A1D"/>
    <a:srgbClr val="FED40B"/>
    <a:srgbClr val="000000"/>
    <a:srgbClr val="C3D71D"/>
    <a:srgbClr val="C1DA23"/>
    <a:srgbClr val="FEF5C6"/>
    <a:srgbClr val="F5891C"/>
    <a:srgbClr val="F6881F"/>
    <a:srgbClr val="FDD2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191F9A-3CD6-47DD-8C3A-96E58C351682}" v="2" dt="2024-02-07T11:43:26.5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7" autoAdjust="0"/>
    <p:restoredTop sz="94661"/>
  </p:normalViewPr>
  <p:slideViewPr>
    <p:cSldViewPr>
      <p:cViewPr>
        <p:scale>
          <a:sx n="142" d="100"/>
          <a:sy n="142" d="100"/>
        </p:scale>
        <p:origin x="1800" y="-4104"/>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2/7/2024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07/02/2024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a:t>25/01/2024</a:t>
            </a:r>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a:t>25/01/2024</a:t>
            </a:r>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a:t>25/01/2024</a:t>
            </a:r>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25/01/2024</a:t>
            </a:r>
            <a:endParaRPr lang="en-GB" dirty="0"/>
          </a:p>
        </p:txBody>
      </p:sp>
      <p:sp>
        <p:nvSpPr>
          <p:cNvPr id="5" name="Footer Placeholder 4"/>
          <p:cNvSpPr>
            <a:spLocks noGrp="1"/>
          </p:cNvSpPr>
          <p:nvPr>
            <p:ph type="ftr" sz="quarter" idx="11"/>
          </p:nvPr>
        </p:nvSpPr>
        <p:spPr/>
        <p:txBody>
          <a:bodyPr/>
          <a:lstStyle/>
          <a:p>
            <a:r>
              <a:rPr lang="en-US"/>
              <a:t>ESB-RES-C219 L1G2-Speech for Employability-Learner Workbook-Section 3</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25/01/2024</a:t>
            </a:r>
            <a:endParaRPr lang="en-GB"/>
          </a:p>
        </p:txBody>
      </p:sp>
      <p:sp>
        <p:nvSpPr>
          <p:cNvPr id="5" name="Footer Placeholder 4"/>
          <p:cNvSpPr>
            <a:spLocks noGrp="1"/>
          </p:cNvSpPr>
          <p:nvPr>
            <p:ph type="ftr" sz="quarter" idx="11"/>
          </p:nvPr>
        </p:nvSpPr>
        <p:spPr/>
        <p:txBody>
          <a:bodyPr/>
          <a:lstStyle/>
          <a:p>
            <a:r>
              <a:rPr lang="en-US"/>
              <a:t>ESB-RES-C219 L1G2-Speech for Employability-Learner Workbook-Section 3</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25/01/2024</a:t>
            </a:r>
            <a:endParaRPr lang="en-GB"/>
          </a:p>
        </p:txBody>
      </p:sp>
      <p:sp>
        <p:nvSpPr>
          <p:cNvPr id="5" name="Footer Placeholder 4"/>
          <p:cNvSpPr>
            <a:spLocks noGrp="1"/>
          </p:cNvSpPr>
          <p:nvPr>
            <p:ph type="ftr" sz="quarter" idx="11"/>
          </p:nvPr>
        </p:nvSpPr>
        <p:spPr/>
        <p:txBody>
          <a:bodyPr/>
          <a:lstStyle/>
          <a:p>
            <a:r>
              <a:rPr lang="en-US"/>
              <a:t>ESB-RES-C219 L1G2-Speech for Employability-Learner Workbook-Section 3</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25/01/2024</a:t>
            </a:r>
            <a:endParaRPr lang="en-GB"/>
          </a:p>
        </p:txBody>
      </p:sp>
      <p:sp>
        <p:nvSpPr>
          <p:cNvPr id="6" name="Footer Placeholder 5"/>
          <p:cNvSpPr>
            <a:spLocks noGrp="1"/>
          </p:cNvSpPr>
          <p:nvPr>
            <p:ph type="ftr" sz="quarter" idx="11"/>
          </p:nvPr>
        </p:nvSpPr>
        <p:spPr/>
        <p:txBody>
          <a:bodyPr/>
          <a:lstStyle/>
          <a:p>
            <a:r>
              <a:rPr lang="en-US"/>
              <a:t>ESB-RES-C219 L1G2-Speech for Employability-Learner Workbook-Section 3</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25/01/2024</a:t>
            </a:r>
            <a:endParaRPr lang="en-GB"/>
          </a:p>
        </p:txBody>
      </p:sp>
      <p:sp>
        <p:nvSpPr>
          <p:cNvPr id="8" name="Footer Placeholder 7"/>
          <p:cNvSpPr>
            <a:spLocks noGrp="1"/>
          </p:cNvSpPr>
          <p:nvPr>
            <p:ph type="ftr" sz="quarter" idx="11"/>
          </p:nvPr>
        </p:nvSpPr>
        <p:spPr/>
        <p:txBody>
          <a:bodyPr/>
          <a:lstStyle/>
          <a:p>
            <a:r>
              <a:rPr lang="en-US"/>
              <a:t>ESB-RES-C219 L1G2-Speech for Employability-Learner Workbook-Section 3</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25/01/2024</a:t>
            </a:r>
            <a:endParaRPr lang="en-GB"/>
          </a:p>
        </p:txBody>
      </p:sp>
      <p:sp>
        <p:nvSpPr>
          <p:cNvPr id="4" name="Footer Placeholder 3"/>
          <p:cNvSpPr>
            <a:spLocks noGrp="1"/>
          </p:cNvSpPr>
          <p:nvPr>
            <p:ph type="ftr" sz="quarter" idx="11"/>
          </p:nvPr>
        </p:nvSpPr>
        <p:spPr/>
        <p:txBody>
          <a:bodyPr/>
          <a:lstStyle/>
          <a:p>
            <a:r>
              <a:rPr lang="en-US"/>
              <a:t>ESB-RES-C219 L1G2-Speech for Employability-Learner Workbook-Section 3</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25/01/2024</a:t>
            </a:r>
            <a:endParaRPr lang="en-GB"/>
          </a:p>
        </p:txBody>
      </p:sp>
      <p:sp>
        <p:nvSpPr>
          <p:cNvPr id="3" name="Footer Placeholder 2"/>
          <p:cNvSpPr>
            <a:spLocks noGrp="1"/>
          </p:cNvSpPr>
          <p:nvPr>
            <p:ph type="ftr" sz="quarter" idx="11"/>
          </p:nvPr>
        </p:nvSpPr>
        <p:spPr/>
        <p:txBody>
          <a:bodyPr/>
          <a:lstStyle/>
          <a:p>
            <a:r>
              <a:rPr lang="en-US"/>
              <a:t>ESB-RES-C219 L1G2-Speech for Employability-Learner Workbook-Section 3</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25/01/2024</a:t>
            </a:r>
            <a:endParaRPr lang="en-GB"/>
          </a:p>
        </p:txBody>
      </p:sp>
      <p:sp>
        <p:nvSpPr>
          <p:cNvPr id="6" name="Footer Placeholder 5"/>
          <p:cNvSpPr>
            <a:spLocks noGrp="1"/>
          </p:cNvSpPr>
          <p:nvPr>
            <p:ph type="ftr" sz="quarter" idx="11"/>
          </p:nvPr>
        </p:nvSpPr>
        <p:spPr/>
        <p:txBody>
          <a:bodyPr/>
          <a:lstStyle/>
          <a:p>
            <a:r>
              <a:rPr lang="en-US"/>
              <a:t>ESB-RES-C219 L1G2-Speech for Employability-Learner Workbook-Section 3</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a:t>25/01/2024</a:t>
            </a:r>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25/01/2024</a:t>
            </a:r>
            <a:endParaRPr lang="en-GB"/>
          </a:p>
        </p:txBody>
      </p:sp>
      <p:sp>
        <p:nvSpPr>
          <p:cNvPr id="6" name="Footer Placeholder 5"/>
          <p:cNvSpPr>
            <a:spLocks noGrp="1"/>
          </p:cNvSpPr>
          <p:nvPr>
            <p:ph type="ftr" sz="quarter" idx="11"/>
          </p:nvPr>
        </p:nvSpPr>
        <p:spPr/>
        <p:txBody>
          <a:bodyPr/>
          <a:lstStyle/>
          <a:p>
            <a:r>
              <a:rPr lang="en-US"/>
              <a:t>ESB-RES-C219 L1G2-Speech for Employability-Learner Workbook-Section 3</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25/01/2024</a:t>
            </a:r>
            <a:endParaRPr lang="en-GB"/>
          </a:p>
        </p:txBody>
      </p:sp>
      <p:sp>
        <p:nvSpPr>
          <p:cNvPr id="5" name="Footer Placeholder 4"/>
          <p:cNvSpPr>
            <a:spLocks noGrp="1"/>
          </p:cNvSpPr>
          <p:nvPr>
            <p:ph type="ftr" sz="quarter" idx="11"/>
          </p:nvPr>
        </p:nvSpPr>
        <p:spPr/>
        <p:txBody>
          <a:bodyPr/>
          <a:lstStyle/>
          <a:p>
            <a:r>
              <a:rPr lang="en-US"/>
              <a:t>ESB-RES-C219 L1G2-Speech for Employability-Learner Workbook-Section 3</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25/01/2024</a:t>
            </a:r>
            <a:endParaRPr lang="en-GB"/>
          </a:p>
        </p:txBody>
      </p:sp>
      <p:sp>
        <p:nvSpPr>
          <p:cNvPr id="5" name="Footer Placeholder 4"/>
          <p:cNvSpPr>
            <a:spLocks noGrp="1"/>
          </p:cNvSpPr>
          <p:nvPr>
            <p:ph type="ftr" sz="quarter" idx="11"/>
          </p:nvPr>
        </p:nvSpPr>
        <p:spPr/>
        <p:txBody>
          <a:bodyPr/>
          <a:lstStyle/>
          <a:p>
            <a:r>
              <a:rPr lang="en-US"/>
              <a:t>ESB-RES-C219 L1G2-Speech for Employability-Learner Workbook-Section 3</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US"/>
              <a:t>25/01/2024</a:t>
            </a:r>
            <a:endParaRPr lang="en-GB"/>
          </a:p>
        </p:txBody>
      </p:sp>
      <p:sp>
        <p:nvSpPr>
          <p:cNvPr id="4" name="Footer Placeholder 3"/>
          <p:cNvSpPr>
            <a:spLocks noGrp="1"/>
          </p:cNvSpPr>
          <p:nvPr>
            <p:ph type="ftr" sz="quarter" idx="11"/>
          </p:nvPr>
        </p:nvSpPr>
        <p:spPr>
          <a:xfrm>
            <a:off x="1808822" y="9181402"/>
            <a:ext cx="2314575" cy="527403"/>
          </a:xfrm>
        </p:spPr>
        <p:txBody>
          <a:bodyPr/>
          <a:lstStyle/>
          <a:p>
            <a:r>
              <a:rPr lang="en-US"/>
              <a:t>ESB-RES-C219 L1G2-Speech for Employability-Learner Workbook-Section 3</a:t>
            </a:r>
            <a:endParaRPr lang="en-GB"/>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US"/>
              <a:t>25/01/2024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US"/>
              <a:t>ESB-RES-C219 L1G2-Speech for Employability-Learner Workbook-Section 3</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25/01/2024</a:t>
            </a:r>
            <a:endParaRPr lang="en-GB"/>
          </a:p>
        </p:txBody>
      </p:sp>
      <p:sp>
        <p:nvSpPr>
          <p:cNvPr id="4" name="Footer Placeholder 3"/>
          <p:cNvSpPr>
            <a:spLocks noGrp="1"/>
          </p:cNvSpPr>
          <p:nvPr>
            <p:ph type="ftr" sz="quarter" idx="11"/>
          </p:nvPr>
        </p:nvSpPr>
        <p:spPr/>
        <p:txBody>
          <a:bodyPr/>
          <a:lstStyle/>
          <a:p>
            <a:r>
              <a:rPr lang="en-US"/>
              <a:t>ESB-RES-C219 L1G2-Speech for Employability-Learner Workbook-Section 3</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a:t>25/01/2024</a:t>
            </a:r>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a:t>25/01/2024</a:t>
            </a:r>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ESB-RES-C219 L1G2-Speech for Employability-Learner Workbook-Section 3</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a:t>25/01/2024</a:t>
            </a:r>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ESB-RES-C219 L1G2-Speech for Employability-Learner Workbook-Section 3</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a:t>25/01/2024</a:t>
            </a:r>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ESB-RES-C219 L1G2-Speech for Employability-Learner Workbook-Section 3</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a:t>25/01/2024</a:t>
            </a:r>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ESB-RES-C219 L1G2-Speech for Employability-Learner Workbook-Section 3</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a:t>25/01/2024</a:t>
            </a:r>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ESB-RES-C219 L1G2-Speech for Employability-Learner Workbook-Section 3</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a:t>25/01/2024</a:t>
            </a:r>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ESB-RES-C219 L1G2-Speech for Employability-Learner Workbook-Section 3</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25/01/2024</a:t>
            </a:r>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ESB-RES-C219 L1G2-Speech for Employability-Learner Workbook-Section 3</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25/01/2024</a:t>
            </a: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ESB-RES-C219 L1G2-Speech for Employability-Learner Workbook-Section 3</a:t>
            </a: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br>
              <a:rPr lang="en-US" b="1" i="1" dirty="0">
                <a:latin typeface="+mn-lt"/>
              </a:rPr>
            </a:b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78AED-6C9C-44E2-C7FC-35B6D1FE4626}"/>
              </a:ext>
            </a:extLst>
          </p:cNvPr>
          <p:cNvSpPr>
            <a:spLocks noGrp="1"/>
          </p:cNvSpPr>
          <p:nvPr>
            <p:ph type="title"/>
          </p:nvPr>
        </p:nvSpPr>
        <p:spPr>
          <a:xfrm>
            <a:off x="292695" y="1158816"/>
            <a:ext cx="5915025" cy="402896"/>
          </a:xfrm>
        </p:spPr>
        <p:txBody>
          <a:bodyPr>
            <a:normAutofit fontScale="90000"/>
          </a:bodyPr>
          <a:lstStyle/>
          <a:p>
            <a:r>
              <a:rPr lang="en-GB" b="1" i="1" dirty="0"/>
              <a:t>Problem-solving scenarios</a:t>
            </a:r>
          </a:p>
        </p:txBody>
      </p:sp>
      <p:sp>
        <p:nvSpPr>
          <p:cNvPr id="3" name="Date Placeholder 2">
            <a:extLst>
              <a:ext uri="{FF2B5EF4-FFF2-40B4-BE49-F238E27FC236}">
                <a16:creationId xmlns:a16="http://schemas.microsoft.com/office/drawing/2014/main" id="{817915C5-B009-9DEF-486C-9D1DB33C385C}"/>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210D76CA-F64C-62E1-4C66-CEAE4D42BA74}"/>
              </a:ext>
            </a:extLst>
          </p:cNvPr>
          <p:cNvSpPr>
            <a:spLocks noGrp="1"/>
          </p:cNvSpPr>
          <p:nvPr>
            <p:ph type="ftr" sz="quarter" idx="11"/>
          </p:nvPr>
        </p:nvSpPr>
        <p:spPr>
          <a:xfrm>
            <a:off x="1340768" y="9181402"/>
            <a:ext cx="3384376"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3D09F4B4-D3A2-4B67-BE5B-F97A9451D4A5}"/>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5">
            <a:extLst>
              <a:ext uri="{FF2B5EF4-FFF2-40B4-BE49-F238E27FC236}">
                <a16:creationId xmlns:a16="http://schemas.microsoft.com/office/drawing/2014/main" id="{082E57B6-7528-16C0-3145-CFA3C5280592}"/>
              </a:ext>
            </a:extLst>
          </p:cNvPr>
          <p:cNvGraphicFramePr>
            <a:graphicFrameLocks noGrp="1"/>
          </p:cNvGraphicFramePr>
          <p:nvPr>
            <p:extLst>
              <p:ext uri="{D42A27DB-BD31-4B8C-83A1-F6EECF244321}">
                <p14:modId xmlns:p14="http://schemas.microsoft.com/office/powerpoint/2010/main" val="643388283"/>
              </p:ext>
            </p:extLst>
          </p:nvPr>
        </p:nvGraphicFramePr>
        <p:xfrm>
          <a:off x="321543" y="1800156"/>
          <a:ext cx="6201816" cy="7050658"/>
        </p:xfrm>
        <a:graphic>
          <a:graphicData uri="http://schemas.openxmlformats.org/drawingml/2006/table">
            <a:tbl>
              <a:tblPr firstRow="1" bandRow="1">
                <a:tableStyleId>{5940675A-B579-460E-94D1-54222C63F5DA}</a:tableStyleId>
              </a:tblPr>
              <a:tblGrid>
                <a:gridCol w="2067272">
                  <a:extLst>
                    <a:ext uri="{9D8B030D-6E8A-4147-A177-3AD203B41FA5}">
                      <a16:colId xmlns:a16="http://schemas.microsoft.com/office/drawing/2014/main" val="2774379215"/>
                    </a:ext>
                  </a:extLst>
                </a:gridCol>
                <a:gridCol w="2067272">
                  <a:extLst>
                    <a:ext uri="{9D8B030D-6E8A-4147-A177-3AD203B41FA5}">
                      <a16:colId xmlns:a16="http://schemas.microsoft.com/office/drawing/2014/main" val="2011690311"/>
                    </a:ext>
                  </a:extLst>
                </a:gridCol>
                <a:gridCol w="2067272">
                  <a:extLst>
                    <a:ext uri="{9D8B030D-6E8A-4147-A177-3AD203B41FA5}">
                      <a16:colId xmlns:a16="http://schemas.microsoft.com/office/drawing/2014/main" val="3907081540"/>
                    </a:ext>
                  </a:extLst>
                </a:gridCol>
              </a:tblGrid>
              <a:tr h="2573085">
                <a:tc>
                  <a:txBody>
                    <a:bodyPr/>
                    <a:lstStyle/>
                    <a:p>
                      <a:pPr algn="l"/>
                      <a:r>
                        <a:rPr lang="en-GB" sz="1100" dirty="0"/>
                        <a:t>Imagine you're on a camping trip, and you've lost your way in a dense, unfamiliar forest. You have limited supplies and need to find your way back to the campsite safely. </a:t>
                      </a:r>
                    </a:p>
                    <a:p>
                      <a:pPr algn="l"/>
                      <a:endParaRPr lang="en-GB" sz="1100" dirty="0"/>
                    </a:p>
                    <a:p>
                      <a:pPr algn="l"/>
                      <a:r>
                        <a:rPr lang="en-GB" sz="1100" dirty="0"/>
                        <a:t>What products or solutions can you create to help you navigate, stay safe, or signal for help in this situation?</a:t>
                      </a:r>
                    </a:p>
                  </a:txBody>
                  <a:tcPr anchor="ctr"/>
                </a:tc>
                <a:tc>
                  <a:txBody>
                    <a:bodyPr/>
                    <a:lstStyle/>
                    <a:p>
                      <a:pPr algn="l"/>
                      <a:r>
                        <a:rPr lang="en-GB" sz="1100" dirty="0"/>
                        <a:t>You're a student facing the challenge of completing your homework efficiently while also staying organised. </a:t>
                      </a:r>
                    </a:p>
                    <a:p>
                      <a:pPr algn="l"/>
                      <a:endParaRPr lang="en-GB" sz="1100" dirty="0"/>
                    </a:p>
                    <a:p>
                      <a:pPr algn="l"/>
                      <a:r>
                        <a:rPr lang="en-GB" sz="1100" dirty="0"/>
                        <a:t>What innovative products or solutions can you come up with to make homework time more productive and enjoyable?</a:t>
                      </a:r>
                    </a:p>
                  </a:txBody>
                  <a:tcPr anchor="ctr"/>
                </a:tc>
                <a:tc>
                  <a:txBody>
                    <a:bodyPr/>
                    <a:lstStyle/>
                    <a:p>
                      <a:pPr algn="l"/>
                      <a:r>
                        <a:rPr lang="en-GB" sz="1100" dirty="0"/>
                        <a:t>It's a rainy day, and you're stuck indoors with nothing to do. </a:t>
                      </a:r>
                    </a:p>
                    <a:p>
                      <a:pPr algn="l"/>
                      <a:endParaRPr lang="en-GB" sz="1100" dirty="0"/>
                    </a:p>
                    <a:p>
                      <a:pPr algn="l"/>
                      <a:r>
                        <a:rPr lang="en-GB" sz="1100" dirty="0"/>
                        <a:t>How can you create products or activities to make a rainy day more fun and exciting for kids or families?  Think about indoor games, creative projects, or other solutions.</a:t>
                      </a:r>
                    </a:p>
                  </a:txBody>
                  <a:tcPr anchor="ctr"/>
                </a:tc>
                <a:extLst>
                  <a:ext uri="{0D108BD9-81ED-4DB2-BD59-A6C34878D82A}">
                    <a16:rowId xmlns:a16="http://schemas.microsoft.com/office/drawing/2014/main" val="2819592626"/>
                  </a:ext>
                </a:extLst>
              </a:tr>
              <a:tr h="2127354">
                <a:tc>
                  <a:txBody>
                    <a:bodyPr/>
                    <a:lstStyle/>
                    <a:p>
                      <a:pPr algn="l"/>
                      <a:r>
                        <a:rPr lang="en-GB" sz="1100" dirty="0"/>
                        <a:t>You're concerned about the increasing amount of plastic waste in your community.</a:t>
                      </a:r>
                    </a:p>
                    <a:p>
                      <a:pPr algn="l"/>
                      <a:endParaRPr lang="en-GB" sz="1100" dirty="0"/>
                    </a:p>
                    <a:p>
                      <a:pPr algn="l"/>
                      <a:r>
                        <a:rPr lang="en-GB" sz="1100" dirty="0"/>
                        <a:t>How can you develop products or initiatives to reduce plastic waste, encourage recycling, or make your neighbourhood more environmentally friendly?</a:t>
                      </a:r>
                    </a:p>
                  </a:txBody>
                  <a:tcPr anchor="ctr"/>
                </a:tc>
                <a:tc>
                  <a:txBody>
                    <a:bodyPr/>
                    <a:lstStyle/>
                    <a:p>
                      <a:pPr algn="l"/>
                      <a:r>
                        <a:rPr lang="en-GB" sz="1100" dirty="0"/>
                        <a:t>You wake up late, and you need to get ready quickly for school. </a:t>
                      </a:r>
                    </a:p>
                    <a:p>
                      <a:pPr algn="l"/>
                      <a:endParaRPr lang="en-GB" sz="1100" dirty="0"/>
                    </a:p>
                    <a:p>
                      <a:pPr algn="l"/>
                      <a:r>
                        <a:rPr lang="en-GB" sz="1100" dirty="0"/>
                        <a:t>How can you design products or routines to streamline your morning routine, so you have more time for breakfast and still make it to school on time?</a:t>
                      </a:r>
                    </a:p>
                  </a:txBody>
                  <a:tcPr anchor="ctr"/>
                </a:tc>
                <a:tc>
                  <a:txBody>
                    <a:bodyPr/>
                    <a:lstStyle/>
                    <a:p>
                      <a:pPr algn="l"/>
                      <a:r>
                        <a:rPr lang="en-GB" sz="1100" dirty="0"/>
                        <a:t>You've noticed that you and your friends spend a lot of time on screens. </a:t>
                      </a:r>
                    </a:p>
                    <a:p>
                      <a:pPr algn="l"/>
                      <a:endParaRPr lang="en-GB" sz="1100" dirty="0"/>
                    </a:p>
                    <a:p>
                      <a:pPr algn="l"/>
                      <a:r>
                        <a:rPr lang="en-GB" sz="1100" dirty="0"/>
                        <a:t>How can you create products or ideas to help limit screen time, encourage outdoor activities, and maintain a healthier digital-life balance?</a:t>
                      </a:r>
                    </a:p>
                  </a:txBody>
                  <a:tcPr anchor="ctr"/>
                </a:tc>
                <a:extLst>
                  <a:ext uri="{0D108BD9-81ED-4DB2-BD59-A6C34878D82A}">
                    <a16:rowId xmlns:a16="http://schemas.microsoft.com/office/drawing/2014/main" val="2174329489"/>
                  </a:ext>
                </a:extLst>
              </a:tr>
              <a:tr h="2350219">
                <a:tc>
                  <a:txBody>
                    <a:bodyPr/>
                    <a:lstStyle/>
                    <a:p>
                      <a:pPr algn="l"/>
                      <a:r>
                        <a:rPr lang="en-GB" sz="1100" dirty="0"/>
                        <a:t>You love your pets, but it's challenging to remember when it's time to feed them or take them for a walk. </a:t>
                      </a:r>
                    </a:p>
                    <a:p>
                      <a:pPr algn="l"/>
                      <a:endParaRPr lang="en-GB" sz="1100" dirty="0"/>
                    </a:p>
                    <a:p>
                      <a:pPr algn="l"/>
                      <a:r>
                        <a:rPr lang="en-GB" sz="1100" dirty="0"/>
                        <a:t>What products or services can you develop to better care for and monitor your pets' needs?</a:t>
                      </a:r>
                    </a:p>
                  </a:txBody>
                  <a:tcPr anchor="ctr"/>
                </a:tc>
                <a:tc>
                  <a:txBody>
                    <a:bodyPr/>
                    <a:lstStyle/>
                    <a:p>
                      <a:pPr algn="l"/>
                      <a:r>
                        <a:rPr lang="en-GB" sz="1100" dirty="0"/>
                        <a:t>You want to reduce your environmental footprint when shopping for groceries and everyday items. </a:t>
                      </a:r>
                    </a:p>
                    <a:p>
                      <a:pPr algn="l"/>
                      <a:endParaRPr lang="en-GB" sz="1100" dirty="0"/>
                    </a:p>
                    <a:p>
                      <a:pPr algn="l"/>
                      <a:r>
                        <a:rPr lang="en-GB" sz="1100" dirty="0"/>
                        <a:t>What products or ideas can you develop to make sustainable and eco-friendly choices easier for shoppers?</a:t>
                      </a:r>
                    </a:p>
                  </a:txBody>
                  <a:tcPr anchor="ctr"/>
                </a:tc>
                <a:tc>
                  <a:txBody>
                    <a:bodyPr/>
                    <a:lstStyle/>
                    <a:p>
                      <a:pPr algn="l"/>
                      <a:r>
                        <a:rPr lang="en-GB" sz="1100" dirty="0"/>
                        <a:t>You're passionate about sports but find it challenging to store and transport your sports equipment, like tennis rackets, skateboards, or bicycles. </a:t>
                      </a:r>
                    </a:p>
                    <a:p>
                      <a:pPr algn="l"/>
                      <a:endParaRPr lang="en-GB" sz="1100" dirty="0"/>
                    </a:p>
                    <a:p>
                      <a:pPr algn="l"/>
                      <a:r>
                        <a:rPr lang="en-GB" sz="1100" dirty="0"/>
                        <a:t>What products or solutions can you create to make sports equipment more portable and convenient to manage?</a:t>
                      </a:r>
                    </a:p>
                  </a:txBody>
                  <a:tcPr anchor="ctr"/>
                </a:tc>
                <a:extLst>
                  <a:ext uri="{0D108BD9-81ED-4DB2-BD59-A6C34878D82A}">
                    <a16:rowId xmlns:a16="http://schemas.microsoft.com/office/drawing/2014/main" val="2917263158"/>
                  </a:ext>
                </a:extLst>
              </a:tr>
            </a:tbl>
          </a:graphicData>
        </a:graphic>
      </p:graphicFrame>
      <p:pic>
        <p:nvPicPr>
          <p:cNvPr id="7" name="Picture 6">
            <a:extLst>
              <a:ext uri="{FF2B5EF4-FFF2-40B4-BE49-F238E27FC236}">
                <a16:creationId xmlns:a16="http://schemas.microsoft.com/office/drawing/2014/main" id="{D85547DA-FBDB-E2D0-54EB-B9B33183243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474788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68B0D-5640-3F8D-BAD4-31FC2A590290}"/>
              </a:ext>
            </a:extLst>
          </p:cNvPr>
          <p:cNvSpPr>
            <a:spLocks noGrp="1"/>
          </p:cNvSpPr>
          <p:nvPr>
            <p:ph type="title"/>
          </p:nvPr>
        </p:nvSpPr>
        <p:spPr>
          <a:xfrm>
            <a:off x="260648" y="992560"/>
            <a:ext cx="5915025" cy="792083"/>
          </a:xfrm>
        </p:spPr>
        <p:txBody>
          <a:bodyPr/>
          <a:lstStyle/>
          <a:p>
            <a:r>
              <a:rPr lang="en-GB" b="1" i="1" dirty="0"/>
              <a:t>Empathy design</a:t>
            </a:r>
          </a:p>
        </p:txBody>
      </p:sp>
      <p:sp>
        <p:nvSpPr>
          <p:cNvPr id="3" name="Date Placeholder 2">
            <a:extLst>
              <a:ext uri="{FF2B5EF4-FFF2-40B4-BE49-F238E27FC236}">
                <a16:creationId xmlns:a16="http://schemas.microsoft.com/office/drawing/2014/main" id="{912BAF86-E1C5-4ADF-E802-20D4D148F3E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91BC611F-0898-62E4-AFF6-E877379F7E27}"/>
              </a:ext>
            </a:extLst>
          </p:cNvPr>
          <p:cNvSpPr>
            <a:spLocks noGrp="1"/>
          </p:cNvSpPr>
          <p:nvPr>
            <p:ph type="ftr" sz="quarter" idx="11"/>
          </p:nvPr>
        </p:nvSpPr>
        <p:spPr>
          <a:xfrm>
            <a:off x="1556792" y="9181402"/>
            <a:ext cx="3002783"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3F363BA0-F2BA-1FED-F445-1506845DEF5A}"/>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TextBox 5">
            <a:extLst>
              <a:ext uri="{FF2B5EF4-FFF2-40B4-BE49-F238E27FC236}">
                <a16:creationId xmlns:a16="http://schemas.microsoft.com/office/drawing/2014/main" id="{17BA94C6-FB22-4F3F-6625-60CEE103FB7A}"/>
              </a:ext>
            </a:extLst>
          </p:cNvPr>
          <p:cNvSpPr txBox="1"/>
          <p:nvPr/>
        </p:nvSpPr>
        <p:spPr>
          <a:xfrm>
            <a:off x="220747" y="1561311"/>
            <a:ext cx="3580106" cy="646331"/>
          </a:xfrm>
          <a:prstGeom prst="rect">
            <a:avLst/>
          </a:prstGeom>
          <a:noFill/>
        </p:spPr>
        <p:txBody>
          <a:bodyPr wrap="square">
            <a:spAutoFit/>
          </a:bodyPr>
          <a:lstStyle/>
          <a:p>
            <a:r>
              <a:rPr lang="en-GB" sz="1200" dirty="0"/>
              <a:t>Let’s take the example of the electric kettle.</a:t>
            </a:r>
          </a:p>
          <a:p>
            <a:r>
              <a:rPr lang="en-GB" sz="1200" dirty="0"/>
              <a:t>First, we need to put ourselves in the shoes of the user and think about what they might need or want.</a:t>
            </a:r>
          </a:p>
        </p:txBody>
      </p:sp>
      <p:sp>
        <p:nvSpPr>
          <p:cNvPr id="7" name="TextBox 6">
            <a:extLst>
              <a:ext uri="{FF2B5EF4-FFF2-40B4-BE49-F238E27FC236}">
                <a16:creationId xmlns:a16="http://schemas.microsoft.com/office/drawing/2014/main" id="{2716FBBF-50D5-A261-E8D2-4D7E15E90ECE}"/>
              </a:ext>
            </a:extLst>
          </p:cNvPr>
          <p:cNvSpPr txBox="1"/>
          <p:nvPr/>
        </p:nvSpPr>
        <p:spPr>
          <a:xfrm>
            <a:off x="2318060" y="7477523"/>
            <a:ext cx="1800200" cy="276999"/>
          </a:xfrm>
          <a:prstGeom prst="rect">
            <a:avLst/>
          </a:prstGeom>
          <a:noFill/>
        </p:spPr>
        <p:txBody>
          <a:bodyPr wrap="square" rtlCol="0">
            <a:spAutoFit/>
          </a:bodyPr>
          <a:lstStyle/>
          <a:p>
            <a:pPr algn="ctr"/>
            <a:r>
              <a:rPr lang="en-GB" sz="1200" b="1" i="1" dirty="0"/>
              <a:t>Medical professionals</a:t>
            </a:r>
          </a:p>
        </p:txBody>
      </p:sp>
      <p:sp>
        <p:nvSpPr>
          <p:cNvPr id="8" name="TextBox 7">
            <a:extLst>
              <a:ext uri="{FF2B5EF4-FFF2-40B4-BE49-F238E27FC236}">
                <a16:creationId xmlns:a16="http://schemas.microsoft.com/office/drawing/2014/main" id="{88AC5DD9-74D6-605A-F642-10CC8CE230DD}"/>
              </a:ext>
            </a:extLst>
          </p:cNvPr>
          <p:cNvSpPr txBox="1"/>
          <p:nvPr/>
        </p:nvSpPr>
        <p:spPr>
          <a:xfrm>
            <a:off x="341473" y="2301185"/>
            <a:ext cx="1800200" cy="276999"/>
          </a:xfrm>
          <a:prstGeom prst="rect">
            <a:avLst/>
          </a:prstGeom>
          <a:noFill/>
        </p:spPr>
        <p:txBody>
          <a:bodyPr wrap="square" rtlCol="0">
            <a:spAutoFit/>
          </a:bodyPr>
          <a:lstStyle/>
          <a:p>
            <a:pPr algn="ctr"/>
            <a:r>
              <a:rPr lang="en-GB" sz="1200" b="1" i="1" dirty="0"/>
              <a:t>Wheelchair users</a:t>
            </a:r>
          </a:p>
        </p:txBody>
      </p:sp>
      <p:sp>
        <p:nvSpPr>
          <p:cNvPr id="9" name="TextBox 8">
            <a:extLst>
              <a:ext uri="{FF2B5EF4-FFF2-40B4-BE49-F238E27FC236}">
                <a16:creationId xmlns:a16="http://schemas.microsoft.com/office/drawing/2014/main" id="{949C8FCE-763D-B829-D9E3-58ED0106433A}"/>
              </a:ext>
            </a:extLst>
          </p:cNvPr>
          <p:cNvSpPr txBox="1"/>
          <p:nvPr/>
        </p:nvSpPr>
        <p:spPr>
          <a:xfrm>
            <a:off x="4970531" y="2322968"/>
            <a:ext cx="1080120" cy="276999"/>
          </a:xfrm>
          <a:prstGeom prst="rect">
            <a:avLst/>
          </a:prstGeom>
          <a:noFill/>
        </p:spPr>
        <p:txBody>
          <a:bodyPr wrap="square" rtlCol="0">
            <a:spAutoFit/>
          </a:bodyPr>
          <a:lstStyle/>
          <a:p>
            <a:pPr algn="ctr"/>
            <a:r>
              <a:rPr lang="en-GB" sz="1200" b="1" i="1" dirty="0"/>
              <a:t>Gamers</a:t>
            </a:r>
          </a:p>
        </p:txBody>
      </p:sp>
      <p:sp>
        <p:nvSpPr>
          <p:cNvPr id="10" name="TextBox 9">
            <a:extLst>
              <a:ext uri="{FF2B5EF4-FFF2-40B4-BE49-F238E27FC236}">
                <a16:creationId xmlns:a16="http://schemas.microsoft.com/office/drawing/2014/main" id="{2F42A91A-DDCD-29AE-BE2D-FE2B34082D1E}"/>
              </a:ext>
            </a:extLst>
          </p:cNvPr>
          <p:cNvSpPr txBox="1"/>
          <p:nvPr/>
        </p:nvSpPr>
        <p:spPr>
          <a:xfrm>
            <a:off x="4468980" y="5610511"/>
            <a:ext cx="1800200" cy="276999"/>
          </a:xfrm>
          <a:prstGeom prst="rect">
            <a:avLst/>
          </a:prstGeom>
          <a:noFill/>
        </p:spPr>
        <p:txBody>
          <a:bodyPr wrap="square" rtlCol="0">
            <a:spAutoFit/>
          </a:bodyPr>
          <a:lstStyle/>
          <a:p>
            <a:pPr algn="ctr"/>
            <a:r>
              <a:rPr lang="en-GB" sz="1200" b="1" i="1" dirty="0"/>
              <a:t>Pet owners</a:t>
            </a:r>
          </a:p>
        </p:txBody>
      </p:sp>
      <p:sp>
        <p:nvSpPr>
          <p:cNvPr id="11" name="TextBox 10">
            <a:extLst>
              <a:ext uri="{FF2B5EF4-FFF2-40B4-BE49-F238E27FC236}">
                <a16:creationId xmlns:a16="http://schemas.microsoft.com/office/drawing/2014/main" id="{D5F7D4AA-3B6A-D5A5-C759-C727FC775162}"/>
              </a:ext>
            </a:extLst>
          </p:cNvPr>
          <p:cNvSpPr txBox="1"/>
          <p:nvPr/>
        </p:nvSpPr>
        <p:spPr>
          <a:xfrm>
            <a:off x="305797" y="3843332"/>
            <a:ext cx="1800200" cy="276999"/>
          </a:xfrm>
          <a:prstGeom prst="rect">
            <a:avLst/>
          </a:prstGeom>
          <a:noFill/>
        </p:spPr>
        <p:txBody>
          <a:bodyPr wrap="square" rtlCol="0">
            <a:spAutoFit/>
          </a:bodyPr>
          <a:lstStyle/>
          <a:p>
            <a:pPr algn="ctr"/>
            <a:r>
              <a:rPr lang="en-GB" sz="1200" b="1" i="1" dirty="0"/>
              <a:t>Visually impaired</a:t>
            </a:r>
          </a:p>
        </p:txBody>
      </p:sp>
      <p:sp>
        <p:nvSpPr>
          <p:cNvPr id="12" name="TextBox 11">
            <a:extLst>
              <a:ext uri="{FF2B5EF4-FFF2-40B4-BE49-F238E27FC236}">
                <a16:creationId xmlns:a16="http://schemas.microsoft.com/office/drawing/2014/main" id="{CD9F4253-B701-29B5-F4A0-28D313F9E5BC}"/>
              </a:ext>
            </a:extLst>
          </p:cNvPr>
          <p:cNvSpPr txBox="1"/>
          <p:nvPr/>
        </p:nvSpPr>
        <p:spPr>
          <a:xfrm>
            <a:off x="4610101" y="3841727"/>
            <a:ext cx="1800200" cy="276999"/>
          </a:xfrm>
          <a:prstGeom prst="rect">
            <a:avLst/>
          </a:prstGeom>
          <a:noFill/>
        </p:spPr>
        <p:txBody>
          <a:bodyPr wrap="square" rtlCol="0">
            <a:spAutoFit/>
          </a:bodyPr>
          <a:lstStyle/>
          <a:p>
            <a:pPr algn="ctr"/>
            <a:r>
              <a:rPr lang="en-GB" sz="1200" b="1" i="1" dirty="0"/>
              <a:t>Musicians</a:t>
            </a:r>
          </a:p>
        </p:txBody>
      </p:sp>
      <p:sp>
        <p:nvSpPr>
          <p:cNvPr id="13" name="TextBox 12">
            <a:extLst>
              <a:ext uri="{FF2B5EF4-FFF2-40B4-BE49-F238E27FC236}">
                <a16:creationId xmlns:a16="http://schemas.microsoft.com/office/drawing/2014/main" id="{FB1BE303-94EB-057C-BE27-C2B9200D7D82}"/>
              </a:ext>
            </a:extLst>
          </p:cNvPr>
          <p:cNvSpPr txBox="1"/>
          <p:nvPr/>
        </p:nvSpPr>
        <p:spPr>
          <a:xfrm>
            <a:off x="220747" y="5746198"/>
            <a:ext cx="1800200" cy="276999"/>
          </a:xfrm>
          <a:prstGeom prst="rect">
            <a:avLst/>
          </a:prstGeom>
          <a:noFill/>
        </p:spPr>
        <p:txBody>
          <a:bodyPr wrap="square" rtlCol="0">
            <a:spAutoFit/>
          </a:bodyPr>
          <a:lstStyle/>
          <a:p>
            <a:pPr algn="ctr"/>
            <a:r>
              <a:rPr lang="en-GB" sz="1200" b="1" i="1" dirty="0"/>
              <a:t>Activists</a:t>
            </a:r>
          </a:p>
        </p:txBody>
      </p:sp>
      <p:pic>
        <p:nvPicPr>
          <p:cNvPr id="14" name="Picture 13">
            <a:extLst>
              <a:ext uri="{FF2B5EF4-FFF2-40B4-BE49-F238E27FC236}">
                <a16:creationId xmlns:a16="http://schemas.microsoft.com/office/drawing/2014/main" id="{C7C7BCF4-B269-C010-78B0-ED1B652745FD}"/>
              </a:ext>
            </a:extLst>
          </p:cNvPr>
          <p:cNvPicPr>
            <a:picLocks noChangeAspect="1"/>
          </p:cNvPicPr>
          <p:nvPr/>
        </p:nvPicPr>
        <p:blipFill>
          <a:blip r:embed="rId2"/>
          <a:stretch>
            <a:fillRect/>
          </a:stretch>
        </p:blipFill>
        <p:spPr>
          <a:xfrm>
            <a:off x="3026186" y="4407350"/>
            <a:ext cx="1011424" cy="1147464"/>
          </a:xfrm>
          <a:prstGeom prst="rect">
            <a:avLst/>
          </a:prstGeom>
        </p:spPr>
      </p:pic>
      <p:sp>
        <p:nvSpPr>
          <p:cNvPr id="15" name="TextBox 14">
            <a:extLst>
              <a:ext uri="{FF2B5EF4-FFF2-40B4-BE49-F238E27FC236}">
                <a16:creationId xmlns:a16="http://schemas.microsoft.com/office/drawing/2014/main" id="{9BCA46AD-D685-7ABD-46E1-6B7877E21922}"/>
              </a:ext>
            </a:extLst>
          </p:cNvPr>
          <p:cNvSpPr txBox="1"/>
          <p:nvPr/>
        </p:nvSpPr>
        <p:spPr>
          <a:xfrm>
            <a:off x="4468980" y="2655216"/>
            <a:ext cx="2083223" cy="1061829"/>
          </a:xfrm>
          <a:prstGeom prst="rect">
            <a:avLst/>
          </a:prstGeom>
          <a:solidFill>
            <a:srgbClr val="F58A1D"/>
          </a:solidFill>
        </p:spPr>
        <p:txBody>
          <a:bodyPr wrap="square">
            <a:spAutoFit/>
          </a:bodyPr>
          <a:lstStyle/>
          <a:p>
            <a:pPr marL="171450" indent="-171450">
              <a:buFont typeface="Arial" panose="020B0604020202020204" pitchFamily="34" charset="0"/>
              <a:buChar char="•"/>
            </a:pPr>
            <a:r>
              <a:rPr lang="en-GB" sz="1050" dirty="0"/>
              <a:t>How can we make this electric kettle easy to use without disrupting gaming sessions?</a:t>
            </a:r>
          </a:p>
          <a:p>
            <a:pPr marL="171450" indent="-171450">
              <a:buFont typeface="Arial" panose="020B0604020202020204" pitchFamily="34" charset="0"/>
              <a:buChar char="•"/>
            </a:pPr>
            <a:r>
              <a:rPr lang="en-GB" sz="1050" dirty="0"/>
              <a:t>Can we design a unique look or theme for the kettle that appeals to gamers?</a:t>
            </a:r>
          </a:p>
        </p:txBody>
      </p:sp>
      <p:sp>
        <p:nvSpPr>
          <p:cNvPr id="16" name="TextBox 15">
            <a:extLst>
              <a:ext uri="{FF2B5EF4-FFF2-40B4-BE49-F238E27FC236}">
                <a16:creationId xmlns:a16="http://schemas.microsoft.com/office/drawing/2014/main" id="{A193E815-0E57-A44E-A8F5-CB953D44BD1C}"/>
              </a:ext>
            </a:extLst>
          </p:cNvPr>
          <p:cNvSpPr txBox="1"/>
          <p:nvPr/>
        </p:nvSpPr>
        <p:spPr>
          <a:xfrm>
            <a:off x="341474" y="7887819"/>
            <a:ext cx="6100632" cy="707886"/>
          </a:xfrm>
          <a:prstGeom prst="rect">
            <a:avLst/>
          </a:prstGeom>
          <a:solidFill>
            <a:srgbClr val="C2D71E"/>
          </a:solidFill>
        </p:spPr>
        <p:txBody>
          <a:bodyPr wrap="square">
            <a:spAutoFit/>
          </a:bodyPr>
          <a:lstStyle/>
          <a:p>
            <a:pPr marL="285750" indent="-285750">
              <a:buFont typeface="Arial" panose="020B0604020202020204" pitchFamily="34" charset="0"/>
              <a:buChar char="•"/>
            </a:pPr>
            <a:r>
              <a:rPr lang="en-GB" sz="1000" dirty="0"/>
              <a:t>How can the kettle's design be made more user-friendly for medical professionals in a busy hospital or clinic setting?</a:t>
            </a:r>
          </a:p>
          <a:p>
            <a:pPr marL="285750" indent="-285750">
              <a:buFont typeface="Arial" panose="020B0604020202020204" pitchFamily="34" charset="0"/>
              <a:buChar char="•"/>
            </a:pPr>
            <a:r>
              <a:rPr lang="en-GB" sz="1000" dirty="0"/>
              <a:t>What materials and features would make the kettle easy to clean and maintain in a healthcare environment?</a:t>
            </a:r>
          </a:p>
          <a:p>
            <a:pPr marL="285750" indent="-285750">
              <a:buFont typeface="Arial" panose="020B0604020202020204" pitchFamily="34" charset="0"/>
              <a:buChar char="•"/>
            </a:pPr>
            <a:r>
              <a:rPr lang="en-GB" sz="1000" dirty="0"/>
              <a:t>Are there specific safety features we should consider for this user group?</a:t>
            </a:r>
          </a:p>
        </p:txBody>
      </p:sp>
      <p:sp>
        <p:nvSpPr>
          <p:cNvPr id="17" name="TextBox 16">
            <a:extLst>
              <a:ext uri="{FF2B5EF4-FFF2-40B4-BE49-F238E27FC236}">
                <a16:creationId xmlns:a16="http://schemas.microsoft.com/office/drawing/2014/main" id="{D07E1304-A405-4343-11E3-E81DAA9DEF5C}"/>
              </a:ext>
            </a:extLst>
          </p:cNvPr>
          <p:cNvSpPr txBox="1"/>
          <p:nvPr/>
        </p:nvSpPr>
        <p:spPr>
          <a:xfrm>
            <a:off x="325432" y="2571390"/>
            <a:ext cx="2801443" cy="1169551"/>
          </a:xfrm>
          <a:prstGeom prst="rect">
            <a:avLst/>
          </a:prstGeom>
          <a:solidFill>
            <a:srgbClr val="FBCF0A"/>
          </a:solidFill>
        </p:spPr>
        <p:txBody>
          <a:bodyPr wrap="square">
            <a:spAutoFit/>
          </a:bodyPr>
          <a:lstStyle/>
          <a:p>
            <a:pPr marL="171450" indent="-171450">
              <a:buFont typeface="Arial" panose="020B0604020202020204" pitchFamily="34" charset="0"/>
              <a:buChar char="•"/>
            </a:pPr>
            <a:r>
              <a:rPr lang="en-GB" sz="1000" dirty="0"/>
              <a:t>How can the kettle be adapted to ensure it's easy to reach and use from a seated position?</a:t>
            </a:r>
          </a:p>
          <a:p>
            <a:pPr marL="171450" indent="-171450">
              <a:buFont typeface="Arial" panose="020B0604020202020204" pitchFamily="34" charset="0"/>
              <a:buChar char="•"/>
            </a:pPr>
            <a:r>
              <a:rPr lang="en-GB" sz="1000" dirty="0"/>
              <a:t>Are there modifications we can make to the kettle's handle, controls, or base to improve accessibility?</a:t>
            </a:r>
          </a:p>
          <a:p>
            <a:pPr marL="171450" indent="-171450">
              <a:buFont typeface="Arial" panose="020B0604020202020204" pitchFamily="34" charset="0"/>
              <a:buChar char="•"/>
            </a:pPr>
            <a:r>
              <a:rPr lang="en-GB" sz="1000" dirty="0"/>
              <a:t>Should the kettle have any additional safety features for wheelchair users?</a:t>
            </a:r>
          </a:p>
        </p:txBody>
      </p:sp>
      <p:sp>
        <p:nvSpPr>
          <p:cNvPr id="18" name="TextBox 17">
            <a:extLst>
              <a:ext uri="{FF2B5EF4-FFF2-40B4-BE49-F238E27FC236}">
                <a16:creationId xmlns:a16="http://schemas.microsoft.com/office/drawing/2014/main" id="{D81C8B45-6209-BAE4-D2B5-DF50356FAD92}"/>
              </a:ext>
            </a:extLst>
          </p:cNvPr>
          <p:cNvSpPr txBox="1"/>
          <p:nvPr/>
        </p:nvSpPr>
        <p:spPr>
          <a:xfrm>
            <a:off x="4559575" y="5923944"/>
            <a:ext cx="1902032" cy="1477328"/>
          </a:xfrm>
          <a:prstGeom prst="rect">
            <a:avLst/>
          </a:prstGeom>
          <a:solidFill>
            <a:srgbClr val="F58A1D"/>
          </a:solidFill>
        </p:spPr>
        <p:txBody>
          <a:bodyPr wrap="square">
            <a:spAutoFit/>
          </a:bodyPr>
          <a:lstStyle/>
          <a:p>
            <a:pPr marL="285750" indent="-285750">
              <a:buFont typeface="Arial" panose="020B0604020202020204" pitchFamily="34" charset="0"/>
              <a:buChar char="•"/>
            </a:pPr>
            <a:r>
              <a:rPr lang="en-GB" sz="1000" b="0" i="0" dirty="0">
                <a:effectLst/>
                <a:latin typeface="Söhne"/>
              </a:rPr>
              <a:t>Are there any pet-safe materials or components we should consider for the kettle's design?</a:t>
            </a:r>
          </a:p>
          <a:p>
            <a:pPr marL="285750" indent="-285750">
              <a:buFont typeface="Arial" panose="020B0604020202020204" pitchFamily="34" charset="0"/>
              <a:buChar char="•"/>
            </a:pPr>
            <a:r>
              <a:rPr lang="en-GB" sz="1000" b="0" i="0" dirty="0">
                <a:effectLst/>
                <a:latin typeface="Söhne"/>
              </a:rPr>
              <a:t>How can the kettle's design make it convenient for pet owners who want to multitask while caring for their pets?</a:t>
            </a:r>
            <a:endParaRPr lang="en-GB" sz="1000" dirty="0"/>
          </a:p>
        </p:txBody>
      </p:sp>
      <p:grpSp>
        <p:nvGrpSpPr>
          <p:cNvPr id="19" name="Group 18">
            <a:extLst>
              <a:ext uri="{FF2B5EF4-FFF2-40B4-BE49-F238E27FC236}">
                <a16:creationId xmlns:a16="http://schemas.microsoft.com/office/drawing/2014/main" id="{A6527801-5CD3-F33B-E526-52A2133CD489}"/>
              </a:ext>
            </a:extLst>
          </p:cNvPr>
          <p:cNvGrpSpPr/>
          <p:nvPr/>
        </p:nvGrpSpPr>
        <p:grpSpPr>
          <a:xfrm>
            <a:off x="4386596" y="1103270"/>
            <a:ext cx="1973244" cy="1101276"/>
            <a:chOff x="5236020" y="3737250"/>
            <a:chExt cx="2186457" cy="1485478"/>
          </a:xfrm>
        </p:grpSpPr>
        <p:pic>
          <p:nvPicPr>
            <p:cNvPr id="20" name="Picture 19">
              <a:extLst>
                <a:ext uri="{FF2B5EF4-FFF2-40B4-BE49-F238E27FC236}">
                  <a16:creationId xmlns:a16="http://schemas.microsoft.com/office/drawing/2014/main" id="{D59FA958-8FC4-842D-D97F-4AABC57D2D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AFF64BD6-DF28-9D36-478B-EF68E33BF8DE}"/>
                </a:ext>
              </a:extLst>
            </p:cNvPr>
            <p:cNvSpPr txBox="1"/>
            <p:nvPr/>
          </p:nvSpPr>
          <p:spPr>
            <a:xfrm>
              <a:off x="5354809" y="3832776"/>
              <a:ext cx="1982242" cy="996362"/>
            </a:xfrm>
            <a:prstGeom prst="rect">
              <a:avLst/>
            </a:prstGeom>
            <a:noFill/>
          </p:spPr>
          <p:txBody>
            <a:bodyPr wrap="square" rtlCol="0">
              <a:spAutoFit/>
            </a:bodyPr>
            <a:lstStyle/>
            <a:p>
              <a:pPr algn="ctr"/>
              <a:r>
                <a:rPr lang="en-GB" sz="1050" dirty="0"/>
                <a:t>In pairs/groups, choose a user group and share ideas. These questions are just a starting point.  </a:t>
              </a:r>
            </a:p>
          </p:txBody>
        </p:sp>
      </p:grpSp>
      <p:sp>
        <p:nvSpPr>
          <p:cNvPr id="22" name="TextBox 21">
            <a:extLst>
              <a:ext uri="{FF2B5EF4-FFF2-40B4-BE49-F238E27FC236}">
                <a16:creationId xmlns:a16="http://schemas.microsoft.com/office/drawing/2014/main" id="{6625DC59-6FA9-EA30-77C5-734CF734511F}"/>
              </a:ext>
            </a:extLst>
          </p:cNvPr>
          <p:cNvSpPr txBox="1"/>
          <p:nvPr/>
        </p:nvSpPr>
        <p:spPr>
          <a:xfrm>
            <a:off x="341473" y="4080533"/>
            <a:ext cx="2057400" cy="1631216"/>
          </a:xfrm>
          <a:prstGeom prst="rect">
            <a:avLst/>
          </a:prstGeom>
          <a:solidFill>
            <a:srgbClr val="F58A1D"/>
          </a:solidFill>
        </p:spPr>
        <p:txBody>
          <a:bodyPr wrap="square">
            <a:spAutoFit/>
          </a:bodyPr>
          <a:lstStyle/>
          <a:p>
            <a:pPr marL="171450" indent="-171450">
              <a:buFont typeface="Arial" panose="020B0604020202020204" pitchFamily="34" charset="0"/>
              <a:buChar char="•"/>
            </a:pPr>
            <a:r>
              <a:rPr lang="en-GB" sz="1000" dirty="0"/>
              <a:t>How can we make the kettle's controls and indicators tactile and easy to understand through touch?</a:t>
            </a:r>
          </a:p>
          <a:p>
            <a:pPr marL="171450" indent="-171450">
              <a:buFont typeface="Arial" panose="020B0604020202020204" pitchFamily="34" charset="0"/>
              <a:buChar char="•"/>
            </a:pPr>
            <a:r>
              <a:rPr lang="en-GB" sz="1000" dirty="0"/>
              <a:t>Are there audible or tactile cues we can add to signal when the kettle is ready or if it's full?</a:t>
            </a:r>
          </a:p>
          <a:p>
            <a:pPr marL="171450" indent="-171450">
              <a:buFont typeface="Arial" panose="020B0604020202020204" pitchFamily="34" charset="0"/>
              <a:buChar char="•"/>
            </a:pPr>
            <a:r>
              <a:rPr lang="en-GB" sz="1000" dirty="0"/>
              <a:t>Can we ensure the kettle's design is safe for visually impaired users?</a:t>
            </a:r>
          </a:p>
        </p:txBody>
      </p:sp>
      <p:sp>
        <p:nvSpPr>
          <p:cNvPr id="23" name="TextBox 22">
            <a:extLst>
              <a:ext uri="{FF2B5EF4-FFF2-40B4-BE49-F238E27FC236}">
                <a16:creationId xmlns:a16="http://schemas.microsoft.com/office/drawing/2014/main" id="{77D093EA-9EB3-6AD9-1F7C-9E80ACD4B678}"/>
              </a:ext>
            </a:extLst>
          </p:cNvPr>
          <p:cNvSpPr txBox="1"/>
          <p:nvPr/>
        </p:nvSpPr>
        <p:spPr>
          <a:xfrm>
            <a:off x="4610101" y="4144052"/>
            <a:ext cx="1925429" cy="1323439"/>
          </a:xfrm>
          <a:prstGeom prst="rect">
            <a:avLst/>
          </a:prstGeom>
          <a:solidFill>
            <a:srgbClr val="C3D821"/>
          </a:solidFill>
        </p:spPr>
        <p:txBody>
          <a:bodyPr wrap="square">
            <a:spAutoFit/>
          </a:bodyPr>
          <a:lstStyle/>
          <a:p>
            <a:pPr marL="171450" indent="-171450">
              <a:buFont typeface="Arial" panose="020B0604020202020204" pitchFamily="34" charset="0"/>
              <a:buChar char="•"/>
            </a:pPr>
            <a:r>
              <a:rPr lang="en-GB" sz="1000" dirty="0"/>
              <a:t>What design elements would minimise noise or disturbance when using the kettle during rehearsals or performances?</a:t>
            </a:r>
          </a:p>
          <a:p>
            <a:pPr marL="171450" indent="-171450">
              <a:buFont typeface="Arial" panose="020B0604020202020204" pitchFamily="34" charset="0"/>
              <a:buChar char="•"/>
            </a:pPr>
            <a:r>
              <a:rPr lang="en-GB" sz="1000" b="0" i="0" dirty="0">
                <a:effectLst/>
              </a:rPr>
              <a:t>Can we make the kettle look special for musicians or match different kinds of music styles?</a:t>
            </a:r>
            <a:endParaRPr lang="en-GB" sz="1000" dirty="0"/>
          </a:p>
        </p:txBody>
      </p:sp>
      <p:sp>
        <p:nvSpPr>
          <p:cNvPr id="24" name="TextBox 23">
            <a:extLst>
              <a:ext uri="{FF2B5EF4-FFF2-40B4-BE49-F238E27FC236}">
                <a16:creationId xmlns:a16="http://schemas.microsoft.com/office/drawing/2014/main" id="{9D1BF845-165C-25AB-21E4-D85C3BD1003E}"/>
              </a:ext>
            </a:extLst>
          </p:cNvPr>
          <p:cNvSpPr txBox="1"/>
          <p:nvPr/>
        </p:nvSpPr>
        <p:spPr>
          <a:xfrm>
            <a:off x="325335" y="6023197"/>
            <a:ext cx="2073538" cy="1323439"/>
          </a:xfrm>
          <a:prstGeom prst="rect">
            <a:avLst/>
          </a:prstGeom>
          <a:solidFill>
            <a:srgbClr val="FBCF0A"/>
          </a:solidFill>
        </p:spPr>
        <p:txBody>
          <a:bodyPr wrap="square">
            <a:spAutoFit/>
          </a:bodyPr>
          <a:lstStyle/>
          <a:p>
            <a:pPr marL="171450" indent="-171450">
              <a:buFont typeface="Arial" panose="020B0604020202020204" pitchFamily="34" charset="0"/>
              <a:buChar char="•"/>
            </a:pPr>
            <a:r>
              <a:rPr lang="en-GB" sz="1000" dirty="0"/>
              <a:t>What sustainable materials and design choices can we incorporate to make the kettle eco-friendly?</a:t>
            </a:r>
          </a:p>
          <a:p>
            <a:pPr marL="171450" indent="-171450">
              <a:buFont typeface="Arial" panose="020B0604020202020204" pitchFamily="34" charset="0"/>
              <a:buChar char="•"/>
            </a:pPr>
            <a:r>
              <a:rPr lang="en-GB" sz="1000" dirty="0"/>
              <a:t>Are there energy-efficient features or settings that align with the values of environmental activists?</a:t>
            </a:r>
          </a:p>
        </p:txBody>
      </p:sp>
      <p:pic>
        <p:nvPicPr>
          <p:cNvPr id="25" name="Picture 24">
            <a:extLst>
              <a:ext uri="{FF2B5EF4-FFF2-40B4-BE49-F238E27FC236}">
                <a16:creationId xmlns:a16="http://schemas.microsoft.com/office/drawing/2014/main" id="{F70541E4-FDE0-00D6-C03F-57EF51E67E7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59727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3C9388EA-9E84-9E9A-99D7-422FC8E4FBED}"/>
              </a:ext>
            </a:extLst>
          </p:cNvPr>
          <p:cNvSpPr/>
          <p:nvPr/>
        </p:nvSpPr>
        <p:spPr>
          <a:xfrm>
            <a:off x="260648" y="1784643"/>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i="1" dirty="0">
                <a:solidFill>
                  <a:schemeClr val="tx1"/>
                </a:solidFill>
              </a:rPr>
              <a:t>User group 1</a:t>
            </a:r>
          </a:p>
        </p:txBody>
      </p:sp>
      <p:sp>
        <p:nvSpPr>
          <p:cNvPr id="2" name="Title 1">
            <a:extLst>
              <a:ext uri="{FF2B5EF4-FFF2-40B4-BE49-F238E27FC236}">
                <a16:creationId xmlns:a16="http://schemas.microsoft.com/office/drawing/2014/main" id="{B6F68B0D-5640-3F8D-BAD4-31FC2A590290}"/>
              </a:ext>
            </a:extLst>
          </p:cNvPr>
          <p:cNvSpPr>
            <a:spLocks noGrp="1"/>
          </p:cNvSpPr>
          <p:nvPr>
            <p:ph type="title"/>
          </p:nvPr>
        </p:nvSpPr>
        <p:spPr>
          <a:xfrm>
            <a:off x="260648" y="992560"/>
            <a:ext cx="5915025" cy="792083"/>
          </a:xfrm>
        </p:spPr>
        <p:txBody>
          <a:bodyPr/>
          <a:lstStyle/>
          <a:p>
            <a:r>
              <a:rPr lang="en-GB" b="1" i="1" dirty="0"/>
              <a:t>Empathy design</a:t>
            </a:r>
          </a:p>
        </p:txBody>
      </p:sp>
      <p:sp>
        <p:nvSpPr>
          <p:cNvPr id="3" name="Date Placeholder 2">
            <a:extLst>
              <a:ext uri="{FF2B5EF4-FFF2-40B4-BE49-F238E27FC236}">
                <a16:creationId xmlns:a16="http://schemas.microsoft.com/office/drawing/2014/main" id="{912BAF86-E1C5-4ADF-E802-20D4D148F3E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91BC611F-0898-62E4-AFF6-E877379F7E27}"/>
              </a:ext>
            </a:extLst>
          </p:cNvPr>
          <p:cNvSpPr>
            <a:spLocks noGrp="1"/>
          </p:cNvSpPr>
          <p:nvPr>
            <p:ph type="ftr" sz="quarter" idx="11"/>
          </p:nvPr>
        </p:nvSpPr>
        <p:spPr>
          <a:xfrm>
            <a:off x="1808822" y="9181402"/>
            <a:ext cx="3060338"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3F363BA0-F2BA-1FED-F445-1506845DEF5A}"/>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27" name="Rectangle 26">
            <a:extLst>
              <a:ext uri="{FF2B5EF4-FFF2-40B4-BE49-F238E27FC236}">
                <a16:creationId xmlns:a16="http://schemas.microsoft.com/office/drawing/2014/main" id="{5CDB205B-9F4E-C14E-A02C-871108FA3B15}"/>
              </a:ext>
            </a:extLst>
          </p:cNvPr>
          <p:cNvSpPr/>
          <p:nvPr/>
        </p:nvSpPr>
        <p:spPr>
          <a:xfrm>
            <a:off x="3430926" y="1784643"/>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i="1" dirty="0">
                <a:solidFill>
                  <a:schemeClr val="tx1"/>
                </a:solidFill>
              </a:rPr>
              <a:t>User group 2</a:t>
            </a:r>
          </a:p>
        </p:txBody>
      </p:sp>
      <p:sp>
        <p:nvSpPr>
          <p:cNvPr id="28" name="Rectangle 27">
            <a:extLst>
              <a:ext uri="{FF2B5EF4-FFF2-40B4-BE49-F238E27FC236}">
                <a16:creationId xmlns:a16="http://schemas.microsoft.com/office/drawing/2014/main" id="{8306BDE0-95BD-2108-03E7-6AAB3B25A60A}"/>
              </a:ext>
            </a:extLst>
          </p:cNvPr>
          <p:cNvSpPr/>
          <p:nvPr/>
        </p:nvSpPr>
        <p:spPr>
          <a:xfrm>
            <a:off x="260648" y="5309662"/>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GB" sz="1100" b="1" i="1" dirty="0">
                <a:solidFill>
                  <a:schemeClr val="tx1"/>
                </a:solidFill>
              </a:rPr>
              <a:t>User group 3</a:t>
            </a:r>
          </a:p>
        </p:txBody>
      </p:sp>
      <p:sp>
        <p:nvSpPr>
          <p:cNvPr id="29" name="Rectangle 28">
            <a:extLst>
              <a:ext uri="{FF2B5EF4-FFF2-40B4-BE49-F238E27FC236}">
                <a16:creationId xmlns:a16="http://schemas.microsoft.com/office/drawing/2014/main" id="{00A272DF-8F68-6CA6-29A3-C22A7059127E}"/>
              </a:ext>
            </a:extLst>
          </p:cNvPr>
          <p:cNvSpPr/>
          <p:nvPr/>
        </p:nvSpPr>
        <p:spPr>
          <a:xfrm>
            <a:off x="3430926" y="5309662"/>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GB" sz="1100" b="1" i="1" dirty="0">
                <a:solidFill>
                  <a:schemeClr val="tx1"/>
                </a:solidFill>
              </a:rPr>
              <a:t>User group 4</a:t>
            </a:r>
          </a:p>
        </p:txBody>
      </p:sp>
      <p:sp>
        <p:nvSpPr>
          <p:cNvPr id="25" name="Rectangle 24">
            <a:extLst>
              <a:ext uri="{FF2B5EF4-FFF2-40B4-BE49-F238E27FC236}">
                <a16:creationId xmlns:a16="http://schemas.microsoft.com/office/drawing/2014/main" id="{42D04AAC-0988-5EC3-C051-C8DE4BC8C75E}"/>
              </a:ext>
            </a:extLst>
          </p:cNvPr>
          <p:cNvSpPr/>
          <p:nvPr/>
        </p:nvSpPr>
        <p:spPr>
          <a:xfrm>
            <a:off x="2708920" y="4160912"/>
            <a:ext cx="1545613" cy="194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200" b="1" i="1" dirty="0">
                <a:solidFill>
                  <a:schemeClr val="tx1"/>
                </a:solidFill>
              </a:rPr>
              <a:t>Product</a:t>
            </a:r>
          </a:p>
        </p:txBody>
      </p:sp>
      <p:pic>
        <p:nvPicPr>
          <p:cNvPr id="6" name="Picture 5">
            <a:extLst>
              <a:ext uri="{FF2B5EF4-FFF2-40B4-BE49-F238E27FC236}">
                <a16:creationId xmlns:a16="http://schemas.microsoft.com/office/drawing/2014/main" id="{1618BA7E-D114-93EE-E67B-6E223A18542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3779447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3C9388EA-9E84-9E9A-99D7-422FC8E4FBED}"/>
              </a:ext>
            </a:extLst>
          </p:cNvPr>
          <p:cNvSpPr/>
          <p:nvPr/>
        </p:nvSpPr>
        <p:spPr>
          <a:xfrm>
            <a:off x="260648" y="1784643"/>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i="1" dirty="0">
                <a:solidFill>
                  <a:schemeClr val="tx1"/>
                </a:solidFill>
              </a:rPr>
              <a:t>Product idea 1</a:t>
            </a:r>
          </a:p>
        </p:txBody>
      </p:sp>
      <p:sp>
        <p:nvSpPr>
          <p:cNvPr id="2" name="Title 1">
            <a:extLst>
              <a:ext uri="{FF2B5EF4-FFF2-40B4-BE49-F238E27FC236}">
                <a16:creationId xmlns:a16="http://schemas.microsoft.com/office/drawing/2014/main" id="{B6F68B0D-5640-3F8D-BAD4-31FC2A590290}"/>
              </a:ext>
            </a:extLst>
          </p:cNvPr>
          <p:cNvSpPr>
            <a:spLocks noGrp="1"/>
          </p:cNvSpPr>
          <p:nvPr>
            <p:ph type="title"/>
          </p:nvPr>
        </p:nvSpPr>
        <p:spPr>
          <a:xfrm>
            <a:off x="260648" y="992560"/>
            <a:ext cx="5915025" cy="792083"/>
          </a:xfrm>
        </p:spPr>
        <p:txBody>
          <a:bodyPr/>
          <a:lstStyle/>
          <a:p>
            <a:r>
              <a:rPr lang="en-GB" b="1" i="1" dirty="0"/>
              <a:t>Empathy design</a:t>
            </a:r>
          </a:p>
        </p:txBody>
      </p:sp>
      <p:sp>
        <p:nvSpPr>
          <p:cNvPr id="3" name="Date Placeholder 2">
            <a:extLst>
              <a:ext uri="{FF2B5EF4-FFF2-40B4-BE49-F238E27FC236}">
                <a16:creationId xmlns:a16="http://schemas.microsoft.com/office/drawing/2014/main" id="{912BAF86-E1C5-4ADF-E802-20D4D148F3E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91BC611F-0898-62E4-AFF6-E877379F7E27}"/>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3F363BA0-F2BA-1FED-F445-1506845DEF5A}"/>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27" name="Rectangle 26">
            <a:extLst>
              <a:ext uri="{FF2B5EF4-FFF2-40B4-BE49-F238E27FC236}">
                <a16:creationId xmlns:a16="http://schemas.microsoft.com/office/drawing/2014/main" id="{5CDB205B-9F4E-C14E-A02C-871108FA3B15}"/>
              </a:ext>
            </a:extLst>
          </p:cNvPr>
          <p:cNvSpPr/>
          <p:nvPr/>
        </p:nvSpPr>
        <p:spPr>
          <a:xfrm>
            <a:off x="3430926" y="1784643"/>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b="1" i="1" dirty="0">
                <a:solidFill>
                  <a:schemeClr val="tx1"/>
                </a:solidFill>
              </a:rPr>
              <a:t>Product idea 2</a:t>
            </a:r>
          </a:p>
        </p:txBody>
      </p:sp>
      <p:sp>
        <p:nvSpPr>
          <p:cNvPr id="28" name="Rectangle 27">
            <a:extLst>
              <a:ext uri="{FF2B5EF4-FFF2-40B4-BE49-F238E27FC236}">
                <a16:creationId xmlns:a16="http://schemas.microsoft.com/office/drawing/2014/main" id="{8306BDE0-95BD-2108-03E7-6AAB3B25A60A}"/>
              </a:ext>
            </a:extLst>
          </p:cNvPr>
          <p:cNvSpPr/>
          <p:nvPr/>
        </p:nvSpPr>
        <p:spPr>
          <a:xfrm>
            <a:off x="260648" y="5309662"/>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GB" sz="1100" b="1" i="1" dirty="0">
                <a:solidFill>
                  <a:schemeClr val="tx1"/>
                </a:solidFill>
              </a:rPr>
              <a:t>Product idea 3</a:t>
            </a:r>
          </a:p>
        </p:txBody>
      </p:sp>
      <p:sp>
        <p:nvSpPr>
          <p:cNvPr id="29" name="Rectangle 28">
            <a:extLst>
              <a:ext uri="{FF2B5EF4-FFF2-40B4-BE49-F238E27FC236}">
                <a16:creationId xmlns:a16="http://schemas.microsoft.com/office/drawing/2014/main" id="{00A272DF-8F68-6CA6-29A3-C22A7059127E}"/>
              </a:ext>
            </a:extLst>
          </p:cNvPr>
          <p:cNvSpPr/>
          <p:nvPr/>
        </p:nvSpPr>
        <p:spPr>
          <a:xfrm>
            <a:off x="3430926" y="5309662"/>
            <a:ext cx="3168352" cy="352839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b"/>
          <a:lstStyle/>
          <a:p>
            <a:r>
              <a:rPr lang="en-GB" sz="1100" b="1" i="1" dirty="0">
                <a:solidFill>
                  <a:schemeClr val="tx1"/>
                </a:solidFill>
              </a:rPr>
              <a:t>Product idea 4</a:t>
            </a:r>
          </a:p>
        </p:txBody>
      </p:sp>
      <p:sp>
        <p:nvSpPr>
          <p:cNvPr id="25" name="Rectangle 24">
            <a:extLst>
              <a:ext uri="{FF2B5EF4-FFF2-40B4-BE49-F238E27FC236}">
                <a16:creationId xmlns:a16="http://schemas.microsoft.com/office/drawing/2014/main" id="{42D04AAC-0988-5EC3-C051-C8DE4BC8C75E}"/>
              </a:ext>
            </a:extLst>
          </p:cNvPr>
          <p:cNvSpPr/>
          <p:nvPr/>
        </p:nvSpPr>
        <p:spPr>
          <a:xfrm>
            <a:off x="2708920" y="4160912"/>
            <a:ext cx="1545613" cy="194421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sz="1200" b="1" i="1" dirty="0">
                <a:solidFill>
                  <a:schemeClr val="tx1"/>
                </a:solidFill>
              </a:rPr>
              <a:t>User group</a:t>
            </a:r>
          </a:p>
        </p:txBody>
      </p:sp>
      <p:pic>
        <p:nvPicPr>
          <p:cNvPr id="6" name="Picture 5">
            <a:extLst>
              <a:ext uri="{FF2B5EF4-FFF2-40B4-BE49-F238E27FC236}">
                <a16:creationId xmlns:a16="http://schemas.microsoft.com/office/drawing/2014/main" id="{3154BC6D-EC61-B2B7-7623-AFB5CD15E30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105636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1C1D-4AE3-798A-5974-0E93FCF67CE2}"/>
              </a:ext>
            </a:extLst>
          </p:cNvPr>
          <p:cNvSpPr>
            <a:spLocks noGrp="1"/>
          </p:cNvSpPr>
          <p:nvPr>
            <p:ph type="title"/>
          </p:nvPr>
        </p:nvSpPr>
        <p:spPr>
          <a:xfrm>
            <a:off x="260648" y="992560"/>
            <a:ext cx="5915025" cy="527403"/>
          </a:xfrm>
        </p:spPr>
        <p:txBody>
          <a:bodyPr anchor="t">
            <a:normAutofit fontScale="90000"/>
          </a:bodyPr>
          <a:lstStyle/>
          <a:p>
            <a:r>
              <a:rPr lang="en-GB" b="1" i="1" dirty="0"/>
              <a:t>Product overview</a:t>
            </a:r>
          </a:p>
        </p:txBody>
      </p:sp>
      <p:sp>
        <p:nvSpPr>
          <p:cNvPr id="3" name="Date Placeholder 2">
            <a:extLst>
              <a:ext uri="{FF2B5EF4-FFF2-40B4-BE49-F238E27FC236}">
                <a16:creationId xmlns:a16="http://schemas.microsoft.com/office/drawing/2014/main" id="{FF986392-3AB8-65B7-3CFC-1DB6D3DA518F}"/>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D9D58D11-DCFA-1783-D2EB-3D4A32822DA2}"/>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A5FDFE30-236A-2251-6BCD-C8392C6E6BC4}"/>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Rectangle 5">
            <a:extLst>
              <a:ext uri="{FF2B5EF4-FFF2-40B4-BE49-F238E27FC236}">
                <a16:creationId xmlns:a16="http://schemas.microsoft.com/office/drawing/2014/main" id="{05E869FE-BE89-EE4A-A438-27D0F3FEA81B}"/>
              </a:ext>
            </a:extLst>
          </p:cNvPr>
          <p:cNvSpPr/>
          <p:nvPr/>
        </p:nvSpPr>
        <p:spPr>
          <a:xfrm>
            <a:off x="276920" y="1489379"/>
            <a:ext cx="3440112" cy="265970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100" b="1" i="1" dirty="0">
                <a:solidFill>
                  <a:schemeClr val="tx1"/>
                </a:solidFill>
              </a:rPr>
              <a:t>Product/service</a:t>
            </a:r>
          </a:p>
        </p:txBody>
      </p:sp>
      <p:sp>
        <p:nvSpPr>
          <p:cNvPr id="7" name="Rectangle 6">
            <a:extLst>
              <a:ext uri="{FF2B5EF4-FFF2-40B4-BE49-F238E27FC236}">
                <a16:creationId xmlns:a16="http://schemas.microsoft.com/office/drawing/2014/main" id="{FCE709E7-5596-9B40-F285-427C56E76EEF}"/>
              </a:ext>
            </a:extLst>
          </p:cNvPr>
          <p:cNvSpPr/>
          <p:nvPr/>
        </p:nvSpPr>
        <p:spPr>
          <a:xfrm>
            <a:off x="3787356" y="1489379"/>
            <a:ext cx="2793724" cy="1231373"/>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Who is your product/service for?</a:t>
            </a:r>
          </a:p>
        </p:txBody>
      </p:sp>
      <p:sp>
        <p:nvSpPr>
          <p:cNvPr id="8" name="Rectangle 7">
            <a:extLst>
              <a:ext uri="{FF2B5EF4-FFF2-40B4-BE49-F238E27FC236}">
                <a16:creationId xmlns:a16="http://schemas.microsoft.com/office/drawing/2014/main" id="{DB170149-C6DB-C073-F232-63E366C29627}"/>
              </a:ext>
            </a:extLst>
          </p:cNvPr>
          <p:cNvSpPr/>
          <p:nvPr/>
        </p:nvSpPr>
        <p:spPr>
          <a:xfrm>
            <a:off x="3787356" y="2804591"/>
            <a:ext cx="2793724" cy="1344489"/>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Describe your product/service in one or two sentences.</a:t>
            </a:r>
          </a:p>
        </p:txBody>
      </p:sp>
      <p:sp>
        <p:nvSpPr>
          <p:cNvPr id="9" name="Rectangle 8">
            <a:extLst>
              <a:ext uri="{FF2B5EF4-FFF2-40B4-BE49-F238E27FC236}">
                <a16:creationId xmlns:a16="http://schemas.microsoft.com/office/drawing/2014/main" id="{959C0B4B-8BA2-54F3-32AC-813859F2D336}"/>
              </a:ext>
            </a:extLst>
          </p:cNvPr>
          <p:cNvSpPr/>
          <p:nvPr/>
        </p:nvSpPr>
        <p:spPr>
          <a:xfrm>
            <a:off x="276920" y="4232920"/>
            <a:ext cx="1247258" cy="194422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How much will it cost to make?</a:t>
            </a:r>
          </a:p>
        </p:txBody>
      </p:sp>
      <p:sp>
        <p:nvSpPr>
          <p:cNvPr id="10" name="Rectangle 9">
            <a:extLst>
              <a:ext uri="{FF2B5EF4-FFF2-40B4-BE49-F238E27FC236}">
                <a16:creationId xmlns:a16="http://schemas.microsoft.com/office/drawing/2014/main" id="{4A59211A-3ACB-5A91-DDB7-C1F6376E3F41}"/>
              </a:ext>
            </a:extLst>
          </p:cNvPr>
          <p:cNvSpPr/>
          <p:nvPr/>
        </p:nvSpPr>
        <p:spPr>
          <a:xfrm>
            <a:off x="1666268" y="4232920"/>
            <a:ext cx="1247258" cy="194422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How much will it cost to buy?</a:t>
            </a:r>
          </a:p>
        </p:txBody>
      </p:sp>
      <p:sp>
        <p:nvSpPr>
          <p:cNvPr id="11" name="Rectangle 10">
            <a:extLst>
              <a:ext uri="{FF2B5EF4-FFF2-40B4-BE49-F238E27FC236}">
                <a16:creationId xmlns:a16="http://schemas.microsoft.com/office/drawing/2014/main" id="{0C2181C1-CD62-A3A6-6740-BB8A45E74E1E}"/>
              </a:ext>
            </a:extLst>
          </p:cNvPr>
          <p:cNvSpPr/>
          <p:nvPr/>
        </p:nvSpPr>
        <p:spPr>
          <a:xfrm>
            <a:off x="3050532" y="4232920"/>
            <a:ext cx="3530548" cy="194422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How does it work?</a:t>
            </a:r>
          </a:p>
        </p:txBody>
      </p:sp>
      <p:sp>
        <p:nvSpPr>
          <p:cNvPr id="12" name="Rectangle 11">
            <a:extLst>
              <a:ext uri="{FF2B5EF4-FFF2-40B4-BE49-F238E27FC236}">
                <a16:creationId xmlns:a16="http://schemas.microsoft.com/office/drawing/2014/main" id="{15D51842-6047-2A06-0139-AE052CE8D909}"/>
              </a:ext>
            </a:extLst>
          </p:cNvPr>
          <p:cNvSpPr/>
          <p:nvPr/>
        </p:nvSpPr>
        <p:spPr>
          <a:xfrm>
            <a:off x="276920" y="6291323"/>
            <a:ext cx="2636606" cy="1758022"/>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What is unique/special about your product/service?</a:t>
            </a:r>
          </a:p>
        </p:txBody>
      </p:sp>
      <p:sp>
        <p:nvSpPr>
          <p:cNvPr id="13" name="Rectangle 12">
            <a:extLst>
              <a:ext uri="{FF2B5EF4-FFF2-40B4-BE49-F238E27FC236}">
                <a16:creationId xmlns:a16="http://schemas.microsoft.com/office/drawing/2014/main" id="{44595283-9C02-24DE-B7C1-6FFCB58525A2}"/>
              </a:ext>
            </a:extLst>
          </p:cNvPr>
          <p:cNvSpPr/>
          <p:nvPr/>
        </p:nvSpPr>
        <p:spPr>
          <a:xfrm>
            <a:off x="3050532" y="6291323"/>
            <a:ext cx="3530548" cy="1758022"/>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What are the advantages of the product/service?</a:t>
            </a:r>
          </a:p>
        </p:txBody>
      </p:sp>
      <p:sp>
        <p:nvSpPr>
          <p:cNvPr id="14" name="Rectangle 13">
            <a:extLst>
              <a:ext uri="{FF2B5EF4-FFF2-40B4-BE49-F238E27FC236}">
                <a16:creationId xmlns:a16="http://schemas.microsoft.com/office/drawing/2014/main" id="{F0875497-5807-3BE0-8EAA-A3331A37C50D}"/>
              </a:ext>
            </a:extLst>
          </p:cNvPr>
          <p:cNvSpPr/>
          <p:nvPr/>
        </p:nvSpPr>
        <p:spPr>
          <a:xfrm>
            <a:off x="280822" y="8153655"/>
            <a:ext cx="6300258" cy="903801"/>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050" b="1" i="1" dirty="0"/>
              <a:t>Why is your product/service important?</a:t>
            </a:r>
          </a:p>
        </p:txBody>
      </p:sp>
      <p:pic>
        <p:nvPicPr>
          <p:cNvPr id="15" name="Picture 14">
            <a:extLst>
              <a:ext uri="{FF2B5EF4-FFF2-40B4-BE49-F238E27FC236}">
                <a16:creationId xmlns:a16="http://schemas.microsoft.com/office/drawing/2014/main" id="{067168BF-659C-2F86-3389-F3CAA8F4D58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1656349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A944F-904D-DEFE-F3A1-1EB1BA62FD39}"/>
              </a:ext>
            </a:extLst>
          </p:cNvPr>
          <p:cNvSpPr>
            <a:spLocks noGrp="1"/>
          </p:cNvSpPr>
          <p:nvPr>
            <p:ph type="title"/>
          </p:nvPr>
        </p:nvSpPr>
        <p:spPr>
          <a:xfrm>
            <a:off x="260648" y="1064568"/>
            <a:ext cx="5915025" cy="527403"/>
          </a:xfrm>
        </p:spPr>
        <p:txBody>
          <a:bodyPr>
            <a:normAutofit fontScale="90000"/>
          </a:bodyPr>
          <a:lstStyle/>
          <a:p>
            <a:r>
              <a:rPr lang="en-GB" b="1" i="1" dirty="0"/>
              <a:t>Persuasion</a:t>
            </a:r>
          </a:p>
        </p:txBody>
      </p:sp>
      <p:sp>
        <p:nvSpPr>
          <p:cNvPr id="3" name="Date Placeholder 2">
            <a:extLst>
              <a:ext uri="{FF2B5EF4-FFF2-40B4-BE49-F238E27FC236}">
                <a16:creationId xmlns:a16="http://schemas.microsoft.com/office/drawing/2014/main" id="{D8FFC637-236A-B7A6-7D7C-10A4AC7198CB}"/>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C7BB08A9-0904-354A-732A-CB89C5F9045D}"/>
              </a:ext>
            </a:extLst>
          </p:cNvPr>
          <p:cNvSpPr>
            <a:spLocks noGrp="1"/>
          </p:cNvSpPr>
          <p:nvPr>
            <p:ph type="ftr" sz="quarter" idx="11"/>
          </p:nvPr>
        </p:nvSpPr>
        <p:spPr>
          <a:xfrm>
            <a:off x="1484782" y="9181402"/>
            <a:ext cx="3204356" cy="527403"/>
          </a:xfrm>
        </p:spPr>
        <p:txBody>
          <a:bodyPr/>
          <a:lstStyle/>
          <a:p>
            <a:r>
              <a:rPr lang="en-US" dirty="0"/>
              <a:t>ESB-RES-C219</a:t>
            </a:r>
          </a:p>
          <a:p>
            <a:r>
              <a:rPr lang="en-US" dirty="0"/>
              <a:t> L1G2-Speech for Employability-Learner Workbook-Section 3</a:t>
            </a:r>
            <a:endParaRPr lang="en-GB" dirty="0"/>
          </a:p>
        </p:txBody>
      </p:sp>
      <p:sp>
        <p:nvSpPr>
          <p:cNvPr id="5" name="Slide Number Placeholder 4">
            <a:extLst>
              <a:ext uri="{FF2B5EF4-FFF2-40B4-BE49-F238E27FC236}">
                <a16:creationId xmlns:a16="http://schemas.microsoft.com/office/drawing/2014/main" id="{2FB6A114-14AF-E5BF-C80A-45CD591802E6}"/>
              </a:ext>
            </a:extLst>
          </p:cNvPr>
          <p:cNvSpPr>
            <a:spLocks noGrp="1"/>
          </p:cNvSpPr>
          <p:nvPr>
            <p:ph type="sldNum" sz="quarter" idx="12"/>
          </p:nvPr>
        </p:nvSpPr>
        <p:spPr/>
        <p:txBody>
          <a:bodyPr/>
          <a:lstStyle/>
          <a:p>
            <a:fld id="{EFC07C4F-4DD7-4452-9CBE-7B4BC77324C7}" type="slidenum">
              <a:rPr lang="en-GB" smtClean="0"/>
              <a:t>15</a:t>
            </a:fld>
            <a:endParaRPr lang="en-GB"/>
          </a:p>
        </p:txBody>
      </p:sp>
      <p:grpSp>
        <p:nvGrpSpPr>
          <p:cNvPr id="6" name="Group 5">
            <a:extLst>
              <a:ext uri="{FF2B5EF4-FFF2-40B4-BE49-F238E27FC236}">
                <a16:creationId xmlns:a16="http://schemas.microsoft.com/office/drawing/2014/main" id="{1A00F763-C30B-E2ED-A75B-5360EA5087D5}"/>
              </a:ext>
            </a:extLst>
          </p:cNvPr>
          <p:cNvGrpSpPr/>
          <p:nvPr/>
        </p:nvGrpSpPr>
        <p:grpSpPr>
          <a:xfrm>
            <a:off x="1844824" y="4160912"/>
            <a:ext cx="3168351" cy="2056651"/>
            <a:chOff x="6156176" y="4775069"/>
            <a:chExt cx="2186457" cy="1485478"/>
          </a:xfrm>
        </p:grpSpPr>
        <p:pic>
          <p:nvPicPr>
            <p:cNvPr id="7" name="Picture 6">
              <a:extLst>
                <a:ext uri="{FF2B5EF4-FFF2-40B4-BE49-F238E27FC236}">
                  <a16:creationId xmlns:a16="http://schemas.microsoft.com/office/drawing/2014/main" id="{8B4DBF6C-8973-5574-4F14-6A39EC1E64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289E5AEC-2079-E4EF-EBEB-A27FD4249110}"/>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10" name="TextBox 9">
            <a:extLst>
              <a:ext uri="{FF2B5EF4-FFF2-40B4-BE49-F238E27FC236}">
                <a16:creationId xmlns:a16="http://schemas.microsoft.com/office/drawing/2014/main" id="{10CE5E3E-E8D1-9C7F-BAB7-8F09B4CF3F36}"/>
              </a:ext>
            </a:extLst>
          </p:cNvPr>
          <p:cNvSpPr txBox="1"/>
          <p:nvPr/>
        </p:nvSpPr>
        <p:spPr>
          <a:xfrm>
            <a:off x="2168858" y="4368224"/>
            <a:ext cx="2520280" cy="1169551"/>
          </a:xfrm>
          <a:prstGeom prst="rect">
            <a:avLst/>
          </a:prstGeom>
          <a:noFill/>
        </p:spPr>
        <p:txBody>
          <a:bodyPr wrap="square">
            <a:spAutoFit/>
          </a:bodyPr>
          <a:lstStyle/>
          <a:p>
            <a:r>
              <a:rPr lang="en-GB" sz="1400" dirty="0"/>
              <a:t>When is persuasion used in everyday life?</a:t>
            </a:r>
          </a:p>
          <a:p>
            <a:endParaRPr lang="en-GB" sz="1400" dirty="0"/>
          </a:p>
          <a:p>
            <a:r>
              <a:rPr lang="en-GB" sz="1400" dirty="0"/>
              <a:t>Come up with as many ideas as you can. </a:t>
            </a:r>
          </a:p>
        </p:txBody>
      </p:sp>
      <p:pic>
        <p:nvPicPr>
          <p:cNvPr id="9" name="Picture 8">
            <a:extLst>
              <a:ext uri="{FF2B5EF4-FFF2-40B4-BE49-F238E27FC236}">
                <a16:creationId xmlns:a16="http://schemas.microsoft.com/office/drawing/2014/main" id="{BB3C8704-0340-BB26-5148-07F705A44F4B}"/>
              </a:ext>
            </a:extLst>
          </p:cNvPr>
          <p:cNvPicPr>
            <a:picLocks noChangeAspect="1"/>
          </p:cNvPicPr>
          <p:nvPr/>
        </p:nvPicPr>
        <p:blipFill>
          <a:blip r:embed="rId3"/>
          <a:stretch>
            <a:fillRect/>
          </a:stretch>
        </p:blipFill>
        <p:spPr>
          <a:xfrm>
            <a:off x="5018044" y="1295493"/>
            <a:ext cx="1271128" cy="1172178"/>
          </a:xfrm>
          <a:prstGeom prst="rect">
            <a:avLst/>
          </a:prstGeom>
        </p:spPr>
      </p:pic>
      <p:pic>
        <p:nvPicPr>
          <p:cNvPr id="11" name="Picture 10">
            <a:extLst>
              <a:ext uri="{FF2B5EF4-FFF2-40B4-BE49-F238E27FC236}">
                <a16:creationId xmlns:a16="http://schemas.microsoft.com/office/drawing/2014/main" id="{2FEA6571-7579-2FFA-A0E3-82F9E65DB90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3003698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0A4AF-C579-0758-5CC3-49116E018D34}"/>
              </a:ext>
            </a:extLst>
          </p:cNvPr>
          <p:cNvSpPr>
            <a:spLocks noGrp="1"/>
          </p:cNvSpPr>
          <p:nvPr>
            <p:ph type="title"/>
          </p:nvPr>
        </p:nvSpPr>
        <p:spPr>
          <a:xfrm>
            <a:off x="260648" y="993530"/>
            <a:ext cx="5915025" cy="527403"/>
          </a:xfrm>
        </p:spPr>
        <p:txBody>
          <a:bodyPr>
            <a:normAutofit fontScale="90000"/>
          </a:bodyPr>
          <a:lstStyle/>
          <a:p>
            <a:r>
              <a:rPr lang="en-GB" b="1" i="1" dirty="0"/>
              <a:t>Common persuasive techniques</a:t>
            </a:r>
          </a:p>
        </p:txBody>
      </p:sp>
      <p:sp>
        <p:nvSpPr>
          <p:cNvPr id="3" name="Date Placeholder 2">
            <a:extLst>
              <a:ext uri="{FF2B5EF4-FFF2-40B4-BE49-F238E27FC236}">
                <a16:creationId xmlns:a16="http://schemas.microsoft.com/office/drawing/2014/main" id="{391418E3-92C3-B3F2-D111-1785626BC481}"/>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57E4407-1CD5-09D2-ECC2-8D76FC6B1A53}"/>
              </a:ext>
            </a:extLst>
          </p:cNvPr>
          <p:cNvSpPr>
            <a:spLocks noGrp="1"/>
          </p:cNvSpPr>
          <p:nvPr>
            <p:ph type="ftr" sz="quarter" idx="11"/>
          </p:nvPr>
        </p:nvSpPr>
        <p:spPr>
          <a:xfrm>
            <a:off x="1677684" y="9181402"/>
            <a:ext cx="3035669"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651ACBD0-BFCF-03EA-B348-190ACBC93DEC}"/>
              </a:ext>
            </a:extLst>
          </p:cNvPr>
          <p:cNvSpPr>
            <a:spLocks noGrp="1"/>
          </p:cNvSpPr>
          <p:nvPr>
            <p:ph type="sldNum" sz="quarter" idx="12"/>
          </p:nvPr>
        </p:nvSpPr>
        <p:spPr/>
        <p:txBody>
          <a:bodyPr/>
          <a:lstStyle/>
          <a:p>
            <a:fld id="{EFC07C4F-4DD7-4452-9CBE-7B4BC77324C7}" type="slidenum">
              <a:rPr lang="en-GB" smtClean="0"/>
              <a:t>16</a:t>
            </a:fld>
            <a:endParaRPr lang="en-GB"/>
          </a:p>
        </p:txBody>
      </p:sp>
      <p:grpSp>
        <p:nvGrpSpPr>
          <p:cNvPr id="71" name="Group 70">
            <a:extLst>
              <a:ext uri="{FF2B5EF4-FFF2-40B4-BE49-F238E27FC236}">
                <a16:creationId xmlns:a16="http://schemas.microsoft.com/office/drawing/2014/main" id="{B760D0FB-D844-CBF9-FDD6-F9D9838D7D2C}"/>
              </a:ext>
            </a:extLst>
          </p:cNvPr>
          <p:cNvGrpSpPr/>
          <p:nvPr/>
        </p:nvGrpSpPr>
        <p:grpSpPr>
          <a:xfrm>
            <a:off x="357482" y="1528441"/>
            <a:ext cx="6133582" cy="2661669"/>
            <a:chOff x="391762" y="1787275"/>
            <a:chExt cx="6271312" cy="4117292"/>
          </a:xfrm>
        </p:grpSpPr>
        <p:sp>
          <p:nvSpPr>
            <p:cNvPr id="50" name="Rectangle 49">
              <a:extLst>
                <a:ext uri="{FF2B5EF4-FFF2-40B4-BE49-F238E27FC236}">
                  <a16:creationId xmlns:a16="http://schemas.microsoft.com/office/drawing/2014/main" id="{02EADCB1-EB60-FCF2-CE6F-ABCC80D111AD}"/>
                </a:ext>
              </a:extLst>
            </p:cNvPr>
            <p:cNvSpPr/>
            <p:nvPr/>
          </p:nvSpPr>
          <p:spPr>
            <a:xfrm>
              <a:off x="4845444" y="4317608"/>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Testimonial </a:t>
              </a:r>
            </a:p>
          </p:txBody>
        </p:sp>
        <p:sp>
          <p:nvSpPr>
            <p:cNvPr id="51" name="Rectangle 50">
              <a:extLst>
                <a:ext uri="{FF2B5EF4-FFF2-40B4-BE49-F238E27FC236}">
                  <a16:creationId xmlns:a16="http://schemas.microsoft.com/office/drawing/2014/main" id="{1D0693B6-9FED-6FBB-F129-3423B32BFFE6}"/>
                </a:ext>
              </a:extLst>
            </p:cNvPr>
            <p:cNvSpPr/>
            <p:nvPr/>
          </p:nvSpPr>
          <p:spPr>
            <a:xfrm>
              <a:off x="2618603" y="243559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Expert opinion</a:t>
              </a:r>
            </a:p>
          </p:txBody>
        </p:sp>
        <p:sp>
          <p:nvSpPr>
            <p:cNvPr id="52" name="Rectangle 51">
              <a:extLst>
                <a:ext uri="{FF2B5EF4-FFF2-40B4-BE49-F238E27FC236}">
                  <a16:creationId xmlns:a16="http://schemas.microsoft.com/office/drawing/2014/main" id="{5E619143-92A4-34E8-BFCF-42B8C705B1BD}"/>
                </a:ext>
              </a:extLst>
            </p:cNvPr>
            <p:cNvSpPr/>
            <p:nvPr/>
          </p:nvSpPr>
          <p:spPr>
            <a:xfrm>
              <a:off x="391762" y="3073317"/>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Counterargument </a:t>
              </a:r>
            </a:p>
          </p:txBody>
        </p:sp>
        <p:sp>
          <p:nvSpPr>
            <p:cNvPr id="53" name="Rectangle 52">
              <a:extLst>
                <a:ext uri="{FF2B5EF4-FFF2-40B4-BE49-F238E27FC236}">
                  <a16:creationId xmlns:a16="http://schemas.microsoft.com/office/drawing/2014/main" id="{D56F335B-708D-E574-0149-1135B9BE1077}"/>
                </a:ext>
              </a:extLst>
            </p:cNvPr>
            <p:cNvSpPr/>
            <p:nvPr/>
          </p:nvSpPr>
          <p:spPr>
            <a:xfrm>
              <a:off x="2618603" y="1804626"/>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Facts</a:t>
              </a:r>
            </a:p>
          </p:txBody>
        </p:sp>
        <p:sp>
          <p:nvSpPr>
            <p:cNvPr id="54" name="Rectangle 53">
              <a:extLst>
                <a:ext uri="{FF2B5EF4-FFF2-40B4-BE49-F238E27FC236}">
                  <a16:creationId xmlns:a16="http://schemas.microsoft.com/office/drawing/2014/main" id="{90FCC918-AE6F-4C9C-5637-F2D45ED59C16}"/>
                </a:ext>
              </a:extLst>
            </p:cNvPr>
            <p:cNvSpPr/>
            <p:nvPr/>
          </p:nvSpPr>
          <p:spPr>
            <a:xfrm>
              <a:off x="3681766" y="5531913"/>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Direct address</a:t>
              </a:r>
            </a:p>
          </p:txBody>
        </p:sp>
        <p:sp>
          <p:nvSpPr>
            <p:cNvPr id="55" name="Rectangle 54">
              <a:extLst>
                <a:ext uri="{FF2B5EF4-FFF2-40B4-BE49-F238E27FC236}">
                  <a16:creationId xmlns:a16="http://schemas.microsoft.com/office/drawing/2014/main" id="{F6271C9F-CDC1-8827-356E-2BF225B9A99A}"/>
                </a:ext>
              </a:extLst>
            </p:cNvPr>
            <p:cNvSpPr/>
            <p:nvPr/>
          </p:nvSpPr>
          <p:spPr>
            <a:xfrm>
              <a:off x="2618603" y="3697539"/>
              <a:ext cx="1817630" cy="365125"/>
            </a:xfrm>
            <a:prstGeom prst="rect">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Flattery</a:t>
              </a:r>
            </a:p>
          </p:txBody>
        </p:sp>
        <p:sp>
          <p:nvSpPr>
            <p:cNvPr id="56" name="Rectangle 55">
              <a:extLst>
                <a:ext uri="{FF2B5EF4-FFF2-40B4-BE49-F238E27FC236}">
                  <a16:creationId xmlns:a16="http://schemas.microsoft.com/office/drawing/2014/main" id="{FBD46C50-CAA6-C35B-3489-21257A8D5D19}"/>
                </a:ext>
              </a:extLst>
            </p:cNvPr>
            <p:cNvSpPr/>
            <p:nvPr/>
          </p:nvSpPr>
          <p:spPr>
            <a:xfrm>
              <a:off x="2618603" y="3066568"/>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Rhetorical questions</a:t>
              </a:r>
            </a:p>
          </p:txBody>
        </p:sp>
        <p:sp>
          <p:nvSpPr>
            <p:cNvPr id="57" name="Rectangle 56">
              <a:extLst>
                <a:ext uri="{FF2B5EF4-FFF2-40B4-BE49-F238E27FC236}">
                  <a16:creationId xmlns:a16="http://schemas.microsoft.com/office/drawing/2014/main" id="{6BD93C97-F773-EF7E-3BEE-971C86717613}"/>
                </a:ext>
              </a:extLst>
            </p:cNvPr>
            <p:cNvSpPr/>
            <p:nvPr/>
          </p:nvSpPr>
          <p:spPr>
            <a:xfrm>
              <a:off x="1502945" y="5539442"/>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Storytelling </a:t>
              </a:r>
            </a:p>
          </p:txBody>
        </p:sp>
        <p:sp>
          <p:nvSpPr>
            <p:cNvPr id="58" name="Rectangle 57">
              <a:extLst>
                <a:ext uri="{FF2B5EF4-FFF2-40B4-BE49-F238E27FC236}">
                  <a16:creationId xmlns:a16="http://schemas.microsoft.com/office/drawing/2014/main" id="{A3837DA9-AAA3-984E-02CB-FEB24D411A31}"/>
                </a:ext>
              </a:extLst>
            </p:cNvPr>
            <p:cNvSpPr/>
            <p:nvPr/>
          </p:nvSpPr>
          <p:spPr>
            <a:xfrm>
              <a:off x="4845444"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Anecdotes </a:t>
              </a:r>
            </a:p>
          </p:txBody>
        </p:sp>
        <p:sp>
          <p:nvSpPr>
            <p:cNvPr id="59" name="Rectangle 58">
              <a:extLst>
                <a:ext uri="{FF2B5EF4-FFF2-40B4-BE49-F238E27FC236}">
                  <a16:creationId xmlns:a16="http://schemas.microsoft.com/office/drawing/2014/main" id="{F0A2902A-2EDA-CDC5-5679-613C1194A73D}"/>
                </a:ext>
              </a:extLst>
            </p:cNvPr>
            <p:cNvSpPr/>
            <p:nvPr/>
          </p:nvSpPr>
          <p:spPr>
            <a:xfrm>
              <a:off x="4845444" y="3071025"/>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Emotive language</a:t>
              </a:r>
            </a:p>
          </p:txBody>
        </p:sp>
        <p:sp>
          <p:nvSpPr>
            <p:cNvPr id="60" name="Rectangle 59">
              <a:extLst>
                <a:ext uri="{FF2B5EF4-FFF2-40B4-BE49-F238E27FC236}">
                  <a16:creationId xmlns:a16="http://schemas.microsoft.com/office/drawing/2014/main" id="{1DB1904B-68A3-6C18-CFC1-B4C70C7A006A}"/>
                </a:ext>
              </a:extLst>
            </p:cNvPr>
            <p:cNvSpPr/>
            <p:nvPr/>
          </p:nvSpPr>
          <p:spPr>
            <a:xfrm>
              <a:off x="391762" y="4342009"/>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Powerful vocabulary</a:t>
              </a:r>
            </a:p>
          </p:txBody>
        </p:sp>
        <p:sp>
          <p:nvSpPr>
            <p:cNvPr id="61" name="Rectangle 60">
              <a:extLst>
                <a:ext uri="{FF2B5EF4-FFF2-40B4-BE49-F238E27FC236}">
                  <a16:creationId xmlns:a16="http://schemas.microsoft.com/office/drawing/2014/main" id="{C91487AE-0DC6-1BE8-396D-AEC44298E4BE}"/>
                </a:ext>
              </a:extLst>
            </p:cNvPr>
            <p:cNvSpPr/>
            <p:nvPr/>
          </p:nvSpPr>
          <p:spPr>
            <a:xfrm>
              <a:off x="391762" y="2438971"/>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Exaggeration/hyperbole</a:t>
              </a:r>
            </a:p>
          </p:txBody>
        </p:sp>
        <p:sp>
          <p:nvSpPr>
            <p:cNvPr id="62" name="Rectangle 61">
              <a:extLst>
                <a:ext uri="{FF2B5EF4-FFF2-40B4-BE49-F238E27FC236}">
                  <a16:creationId xmlns:a16="http://schemas.microsoft.com/office/drawing/2014/main" id="{AD5BFEA4-FD82-B658-F27C-F7A0241D48E1}"/>
                </a:ext>
              </a:extLst>
            </p:cNvPr>
            <p:cNvSpPr/>
            <p:nvPr/>
          </p:nvSpPr>
          <p:spPr>
            <a:xfrm>
              <a:off x="2618603" y="4959483"/>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Call to action</a:t>
              </a:r>
            </a:p>
          </p:txBody>
        </p:sp>
        <p:sp>
          <p:nvSpPr>
            <p:cNvPr id="63" name="Rectangle 62">
              <a:extLst>
                <a:ext uri="{FF2B5EF4-FFF2-40B4-BE49-F238E27FC236}">
                  <a16:creationId xmlns:a16="http://schemas.microsoft.com/office/drawing/2014/main" id="{A8727657-2329-13F5-8B8F-5F748B9D3E2E}"/>
                </a:ext>
              </a:extLst>
            </p:cNvPr>
            <p:cNvSpPr/>
            <p:nvPr/>
          </p:nvSpPr>
          <p:spPr>
            <a:xfrm>
              <a:off x="2618603" y="4328510"/>
              <a:ext cx="1817630" cy="365125"/>
            </a:xfrm>
            <a:prstGeom prst="rect">
              <a:avLst/>
            </a:prstGeom>
            <a:solidFill>
              <a:srgbClr val="FED40B"/>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Alliteration </a:t>
              </a:r>
            </a:p>
          </p:txBody>
        </p:sp>
        <p:sp>
          <p:nvSpPr>
            <p:cNvPr id="64" name="Rectangle 63">
              <a:extLst>
                <a:ext uri="{FF2B5EF4-FFF2-40B4-BE49-F238E27FC236}">
                  <a16:creationId xmlns:a16="http://schemas.microsoft.com/office/drawing/2014/main" id="{04F28D6B-7899-EF72-C599-5B6DFD4B224C}"/>
                </a:ext>
              </a:extLst>
            </p:cNvPr>
            <p:cNvSpPr/>
            <p:nvPr/>
          </p:nvSpPr>
          <p:spPr>
            <a:xfrm>
              <a:off x="4845444" y="367587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Data/statistics</a:t>
              </a:r>
            </a:p>
          </p:txBody>
        </p:sp>
        <p:sp>
          <p:nvSpPr>
            <p:cNvPr id="65" name="Rectangle 64">
              <a:extLst>
                <a:ext uri="{FF2B5EF4-FFF2-40B4-BE49-F238E27FC236}">
                  <a16:creationId xmlns:a16="http://schemas.microsoft.com/office/drawing/2014/main" id="{3543F6CB-3AFA-1D17-7F56-B1112FB855BD}"/>
                </a:ext>
              </a:extLst>
            </p:cNvPr>
            <p:cNvSpPr/>
            <p:nvPr/>
          </p:nvSpPr>
          <p:spPr>
            <a:xfrm>
              <a:off x="4845444" y="2429150"/>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Opinions</a:t>
              </a:r>
            </a:p>
          </p:txBody>
        </p:sp>
        <p:sp>
          <p:nvSpPr>
            <p:cNvPr id="66" name="Rectangle 65">
              <a:extLst>
                <a:ext uri="{FF2B5EF4-FFF2-40B4-BE49-F238E27FC236}">
                  <a16:creationId xmlns:a16="http://schemas.microsoft.com/office/drawing/2014/main" id="{9A0BC36C-84CD-A931-315F-E88FF2F72345}"/>
                </a:ext>
              </a:extLst>
            </p:cNvPr>
            <p:cNvSpPr/>
            <p:nvPr/>
          </p:nvSpPr>
          <p:spPr>
            <a:xfrm>
              <a:off x="391762" y="3707663"/>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Cause and effect</a:t>
              </a:r>
            </a:p>
          </p:txBody>
        </p:sp>
        <p:sp>
          <p:nvSpPr>
            <p:cNvPr id="67" name="Rectangle 66">
              <a:extLst>
                <a:ext uri="{FF2B5EF4-FFF2-40B4-BE49-F238E27FC236}">
                  <a16:creationId xmlns:a16="http://schemas.microsoft.com/office/drawing/2014/main" id="{904C5715-D747-FADA-35CA-289DC7A8E37A}"/>
                </a:ext>
              </a:extLst>
            </p:cNvPr>
            <p:cNvSpPr/>
            <p:nvPr/>
          </p:nvSpPr>
          <p:spPr>
            <a:xfrm>
              <a:off x="391762" y="497635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Triples </a:t>
              </a:r>
            </a:p>
          </p:txBody>
        </p:sp>
        <p:sp>
          <p:nvSpPr>
            <p:cNvPr id="68" name="Rectangle 67">
              <a:extLst>
                <a:ext uri="{FF2B5EF4-FFF2-40B4-BE49-F238E27FC236}">
                  <a16:creationId xmlns:a16="http://schemas.microsoft.com/office/drawing/2014/main" id="{5CA3AA6A-068A-0A0B-A9BD-E4D0753A578A}"/>
                </a:ext>
              </a:extLst>
            </p:cNvPr>
            <p:cNvSpPr/>
            <p:nvPr/>
          </p:nvSpPr>
          <p:spPr>
            <a:xfrm>
              <a:off x="4845444" y="178727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Evidence and example</a:t>
              </a:r>
            </a:p>
          </p:txBody>
        </p:sp>
        <p:sp>
          <p:nvSpPr>
            <p:cNvPr id="69" name="Rectangle 68">
              <a:extLst>
                <a:ext uri="{FF2B5EF4-FFF2-40B4-BE49-F238E27FC236}">
                  <a16:creationId xmlns:a16="http://schemas.microsoft.com/office/drawing/2014/main" id="{51D1EA12-2C1E-4A63-E587-CDAAFC1E5953}"/>
                </a:ext>
              </a:extLst>
            </p:cNvPr>
            <p:cNvSpPr/>
            <p:nvPr/>
          </p:nvSpPr>
          <p:spPr>
            <a:xfrm>
              <a:off x="391762" y="1804625"/>
              <a:ext cx="1817630" cy="365125"/>
            </a:xfrm>
            <a:prstGeom prst="rect">
              <a:avLst/>
            </a:prstGeom>
            <a:solidFill>
              <a:srgbClr val="C1DA2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000" dirty="0">
                  <a:solidFill>
                    <a:schemeClr val="tx1"/>
                  </a:solidFill>
                </a:rPr>
                <a:t>Problem-solution</a:t>
              </a:r>
            </a:p>
          </p:txBody>
        </p:sp>
      </p:grpSp>
      <p:sp>
        <p:nvSpPr>
          <p:cNvPr id="70" name="Rectangle 69">
            <a:extLst>
              <a:ext uri="{FF2B5EF4-FFF2-40B4-BE49-F238E27FC236}">
                <a16:creationId xmlns:a16="http://schemas.microsoft.com/office/drawing/2014/main" id="{51A1054E-D74E-D1C9-E3D2-EB66742C3202}"/>
              </a:ext>
            </a:extLst>
          </p:cNvPr>
          <p:cNvSpPr/>
          <p:nvPr/>
        </p:nvSpPr>
        <p:spPr>
          <a:xfrm>
            <a:off x="391762" y="4304928"/>
            <a:ext cx="6133582" cy="1335081"/>
          </a:xfrm>
          <a:prstGeom prst="rect">
            <a:avLst/>
          </a:prstGeom>
          <a:noFill/>
          <a:ln w="38100">
            <a:solidFill>
              <a:srgbClr val="E4141E"/>
            </a:solidFill>
          </a:ln>
        </p:spPr>
        <p:style>
          <a:lnRef idx="2">
            <a:schemeClr val="dk1"/>
          </a:lnRef>
          <a:fillRef idx="1">
            <a:schemeClr val="lt1"/>
          </a:fillRef>
          <a:effectRef idx="0">
            <a:schemeClr val="dk1"/>
          </a:effectRef>
          <a:fontRef idx="minor">
            <a:schemeClr val="dk1"/>
          </a:fontRef>
        </p:style>
        <p:txBody>
          <a:bodyPr lIns="108000" tIns="72000" rIns="108000" bIns="72000" rtlCol="0" anchor="t"/>
          <a:lstStyle/>
          <a:p>
            <a:r>
              <a:rPr lang="en-GB" sz="1100" b="1" i="1" dirty="0"/>
              <a:t>In groups:</a:t>
            </a:r>
          </a:p>
          <a:p>
            <a:pPr marL="228600" indent="-228600">
              <a:buFont typeface="+mj-lt"/>
              <a:buAutoNum type="arabicPeriod"/>
            </a:pPr>
            <a:r>
              <a:rPr lang="en-GB" sz="1100" dirty="0"/>
              <a:t>Discuss what you think each of these techniques is and how they can be effective to persuade somebody. </a:t>
            </a:r>
            <a:br>
              <a:rPr lang="en-GB" sz="1100" dirty="0"/>
            </a:br>
            <a:endParaRPr lang="en-GB" sz="1100" dirty="0"/>
          </a:p>
          <a:p>
            <a:pPr marL="228600" indent="-228600">
              <a:buFont typeface="+mj-lt"/>
              <a:buAutoNum type="arabicPeriod"/>
            </a:pPr>
            <a:r>
              <a:rPr lang="en-GB" sz="1100" dirty="0"/>
              <a:t>Think of examples for 5 techniques, based on your paired activity persuading a parent/guardian.</a:t>
            </a:r>
            <a:br>
              <a:rPr lang="en-GB" sz="1100" dirty="0"/>
            </a:br>
            <a:endParaRPr lang="en-GB" sz="1100" dirty="0"/>
          </a:p>
          <a:p>
            <a:pPr marL="228600" indent="-228600">
              <a:buFont typeface="+mj-lt"/>
              <a:buAutoNum type="arabicPeriod"/>
            </a:pPr>
            <a:r>
              <a:rPr lang="en-GB" sz="1100" dirty="0"/>
              <a:t>Decide which colour represents which of Aristotle’s 3 parts of persuasion: ethos, pathos and logos. </a:t>
            </a:r>
          </a:p>
          <a:p>
            <a:endParaRPr lang="en-GB" sz="1100" dirty="0"/>
          </a:p>
        </p:txBody>
      </p:sp>
      <p:graphicFrame>
        <p:nvGraphicFramePr>
          <p:cNvPr id="72" name="Table 71">
            <a:extLst>
              <a:ext uri="{FF2B5EF4-FFF2-40B4-BE49-F238E27FC236}">
                <a16:creationId xmlns:a16="http://schemas.microsoft.com/office/drawing/2014/main" id="{DAA601D4-CC46-276C-4EC6-DB776C7594EA}"/>
              </a:ext>
            </a:extLst>
          </p:cNvPr>
          <p:cNvGraphicFramePr>
            <a:graphicFrameLocks noGrp="1"/>
          </p:cNvGraphicFramePr>
          <p:nvPr>
            <p:extLst>
              <p:ext uri="{D42A27DB-BD31-4B8C-83A1-F6EECF244321}">
                <p14:modId xmlns:p14="http://schemas.microsoft.com/office/powerpoint/2010/main" val="3089239618"/>
              </p:ext>
            </p:extLst>
          </p:nvPr>
        </p:nvGraphicFramePr>
        <p:xfrm>
          <a:off x="391762" y="5792048"/>
          <a:ext cx="6133582" cy="2113280"/>
        </p:xfrm>
        <a:graphic>
          <a:graphicData uri="http://schemas.openxmlformats.org/drawingml/2006/table">
            <a:tbl>
              <a:tblPr firstRow="1" bandRow="1">
                <a:tableStyleId>{5940675A-B579-460E-94D1-54222C63F5DA}</a:tableStyleId>
              </a:tblPr>
              <a:tblGrid>
                <a:gridCol w="1381054">
                  <a:extLst>
                    <a:ext uri="{9D8B030D-6E8A-4147-A177-3AD203B41FA5}">
                      <a16:colId xmlns:a16="http://schemas.microsoft.com/office/drawing/2014/main" val="1130519155"/>
                    </a:ext>
                  </a:extLst>
                </a:gridCol>
                <a:gridCol w="4752528">
                  <a:extLst>
                    <a:ext uri="{9D8B030D-6E8A-4147-A177-3AD203B41FA5}">
                      <a16:colId xmlns:a16="http://schemas.microsoft.com/office/drawing/2014/main" val="3446708702"/>
                    </a:ext>
                  </a:extLst>
                </a:gridCol>
              </a:tblGrid>
              <a:tr h="225419">
                <a:tc>
                  <a:txBody>
                    <a:bodyPr/>
                    <a:lstStyle/>
                    <a:p>
                      <a:r>
                        <a:rPr lang="en-GB" sz="1100" b="1" i="1" dirty="0"/>
                        <a:t>Technique</a:t>
                      </a:r>
                    </a:p>
                  </a:txBody>
                  <a:tcPr marL="180000"/>
                </a:tc>
                <a:tc>
                  <a:txBody>
                    <a:bodyPr/>
                    <a:lstStyle/>
                    <a:p>
                      <a:r>
                        <a:rPr lang="en-GB" sz="1100" b="1" i="1" dirty="0"/>
                        <a:t>Example</a:t>
                      </a:r>
                    </a:p>
                  </a:txBody>
                  <a:tcPr marL="180000"/>
                </a:tc>
                <a:extLst>
                  <a:ext uri="{0D108BD9-81ED-4DB2-BD59-A6C34878D82A}">
                    <a16:rowId xmlns:a16="http://schemas.microsoft.com/office/drawing/2014/main" val="216231089"/>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3728362785"/>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3461698425"/>
                  </a:ext>
                </a:extLst>
              </a:tr>
              <a:tr h="370840">
                <a:tc>
                  <a:txBody>
                    <a:bodyPr/>
                    <a:lstStyle/>
                    <a:p>
                      <a:endParaRPr lang="en-GB" sz="1100" b="1" i="1"/>
                    </a:p>
                  </a:txBody>
                  <a:tcPr/>
                </a:tc>
                <a:tc>
                  <a:txBody>
                    <a:bodyPr/>
                    <a:lstStyle/>
                    <a:p>
                      <a:endParaRPr lang="en-GB" sz="1100" b="1" i="1" dirty="0"/>
                    </a:p>
                  </a:txBody>
                  <a:tcPr/>
                </a:tc>
                <a:extLst>
                  <a:ext uri="{0D108BD9-81ED-4DB2-BD59-A6C34878D82A}">
                    <a16:rowId xmlns:a16="http://schemas.microsoft.com/office/drawing/2014/main" val="1211187227"/>
                  </a:ext>
                </a:extLst>
              </a:tr>
              <a:tr h="370840">
                <a:tc>
                  <a:txBody>
                    <a:bodyPr/>
                    <a:lstStyle/>
                    <a:p>
                      <a:endParaRPr lang="en-GB" sz="1100" b="1" i="1"/>
                    </a:p>
                  </a:txBody>
                  <a:tcPr/>
                </a:tc>
                <a:tc>
                  <a:txBody>
                    <a:bodyPr/>
                    <a:lstStyle/>
                    <a:p>
                      <a:endParaRPr lang="en-GB" sz="1100" b="1" i="1"/>
                    </a:p>
                  </a:txBody>
                  <a:tcPr/>
                </a:tc>
                <a:extLst>
                  <a:ext uri="{0D108BD9-81ED-4DB2-BD59-A6C34878D82A}">
                    <a16:rowId xmlns:a16="http://schemas.microsoft.com/office/drawing/2014/main" val="586331643"/>
                  </a:ext>
                </a:extLst>
              </a:tr>
              <a:tr h="370840">
                <a:tc>
                  <a:txBody>
                    <a:bodyPr/>
                    <a:lstStyle/>
                    <a:p>
                      <a:endParaRPr lang="en-GB" sz="1100" b="1" i="1"/>
                    </a:p>
                  </a:txBody>
                  <a:tcPr/>
                </a:tc>
                <a:tc>
                  <a:txBody>
                    <a:bodyPr/>
                    <a:lstStyle/>
                    <a:p>
                      <a:endParaRPr lang="en-GB" sz="1100" b="1" i="1" dirty="0"/>
                    </a:p>
                  </a:txBody>
                  <a:tcPr/>
                </a:tc>
                <a:extLst>
                  <a:ext uri="{0D108BD9-81ED-4DB2-BD59-A6C34878D82A}">
                    <a16:rowId xmlns:a16="http://schemas.microsoft.com/office/drawing/2014/main" val="309960271"/>
                  </a:ext>
                </a:extLst>
              </a:tr>
            </a:tbl>
          </a:graphicData>
        </a:graphic>
      </p:graphicFrame>
      <p:sp>
        <p:nvSpPr>
          <p:cNvPr id="73" name="Rectangle 72">
            <a:extLst>
              <a:ext uri="{FF2B5EF4-FFF2-40B4-BE49-F238E27FC236}">
                <a16:creationId xmlns:a16="http://schemas.microsoft.com/office/drawing/2014/main" id="{956B6D5C-AC11-D5CA-EB8B-850FD0F307E9}"/>
              </a:ext>
            </a:extLst>
          </p:cNvPr>
          <p:cNvSpPr/>
          <p:nvPr/>
        </p:nvSpPr>
        <p:spPr>
          <a:xfrm>
            <a:off x="357482" y="8049344"/>
            <a:ext cx="6167862" cy="1008112"/>
          </a:xfrm>
          <a:prstGeom prst="rect">
            <a:avLst/>
          </a:prstGeom>
          <a:solidFill>
            <a:srgbClr val="FEF5C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dirty="0">
                <a:solidFill>
                  <a:sysClr val="windowText" lastClr="000000"/>
                </a:solidFill>
              </a:rPr>
              <a:t>Techniques I want to learn more about…</a:t>
            </a:r>
          </a:p>
        </p:txBody>
      </p:sp>
      <p:pic>
        <p:nvPicPr>
          <p:cNvPr id="6" name="Picture 5">
            <a:extLst>
              <a:ext uri="{FF2B5EF4-FFF2-40B4-BE49-F238E27FC236}">
                <a16:creationId xmlns:a16="http://schemas.microsoft.com/office/drawing/2014/main" id="{CF6C2EEB-25FB-00B3-0087-C8601F7157A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302267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383B0-7C37-434B-DC5D-94008E160335}"/>
              </a:ext>
            </a:extLst>
          </p:cNvPr>
          <p:cNvSpPr>
            <a:spLocks noGrp="1"/>
          </p:cNvSpPr>
          <p:nvPr>
            <p:ph type="title"/>
          </p:nvPr>
        </p:nvSpPr>
        <p:spPr>
          <a:xfrm>
            <a:off x="260649" y="992560"/>
            <a:ext cx="5915025" cy="527403"/>
          </a:xfrm>
        </p:spPr>
        <p:txBody>
          <a:bodyPr anchor="t">
            <a:noAutofit/>
          </a:bodyPr>
          <a:lstStyle/>
          <a:p>
            <a:r>
              <a:rPr lang="en-GB" sz="2000" b="1" i="1" dirty="0"/>
              <a:t>Persuasive techniques cheat sheet</a:t>
            </a:r>
          </a:p>
        </p:txBody>
      </p:sp>
      <p:sp>
        <p:nvSpPr>
          <p:cNvPr id="3" name="Date Placeholder 2">
            <a:extLst>
              <a:ext uri="{FF2B5EF4-FFF2-40B4-BE49-F238E27FC236}">
                <a16:creationId xmlns:a16="http://schemas.microsoft.com/office/drawing/2014/main" id="{3CCEEE08-DE93-3CD2-4E04-D5F13447562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405EDDF1-2901-C83B-151D-8294A3CC1E94}"/>
              </a:ext>
            </a:extLst>
          </p:cNvPr>
          <p:cNvSpPr>
            <a:spLocks noGrp="1"/>
          </p:cNvSpPr>
          <p:nvPr>
            <p:ph type="ftr" sz="quarter" idx="11"/>
          </p:nvPr>
        </p:nvSpPr>
        <p:spPr>
          <a:xfrm>
            <a:off x="1484782" y="9181402"/>
            <a:ext cx="324036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AF6FA67E-74FB-8903-A690-4753F7931FCE}"/>
              </a:ext>
            </a:extLst>
          </p:cNvPr>
          <p:cNvSpPr>
            <a:spLocks noGrp="1"/>
          </p:cNvSpPr>
          <p:nvPr>
            <p:ph type="sldNum" sz="quarter" idx="12"/>
          </p:nvPr>
        </p:nvSpPr>
        <p:spPr/>
        <p:txBody>
          <a:bodyPr/>
          <a:lstStyle/>
          <a:p>
            <a:fld id="{EFC07C4F-4DD7-4452-9CBE-7B4BC77324C7}" type="slidenum">
              <a:rPr lang="en-GB" smtClean="0"/>
              <a:t>17</a:t>
            </a:fld>
            <a:endParaRPr lang="en-GB"/>
          </a:p>
        </p:txBody>
      </p:sp>
      <p:graphicFrame>
        <p:nvGraphicFramePr>
          <p:cNvPr id="6" name="Table 5">
            <a:extLst>
              <a:ext uri="{FF2B5EF4-FFF2-40B4-BE49-F238E27FC236}">
                <a16:creationId xmlns:a16="http://schemas.microsoft.com/office/drawing/2014/main" id="{D57919A7-39AD-5DF5-479B-5D7871BA6D25}"/>
              </a:ext>
            </a:extLst>
          </p:cNvPr>
          <p:cNvGraphicFramePr>
            <a:graphicFrameLocks noGrp="1"/>
          </p:cNvGraphicFramePr>
          <p:nvPr>
            <p:extLst>
              <p:ext uri="{D42A27DB-BD31-4B8C-83A1-F6EECF244321}">
                <p14:modId xmlns:p14="http://schemas.microsoft.com/office/powerpoint/2010/main" val="1301384920"/>
              </p:ext>
            </p:extLst>
          </p:nvPr>
        </p:nvGraphicFramePr>
        <p:xfrm>
          <a:off x="260649" y="1352600"/>
          <a:ext cx="6336000" cy="7621160"/>
        </p:xfrm>
        <a:graphic>
          <a:graphicData uri="http://schemas.openxmlformats.org/drawingml/2006/table">
            <a:tbl>
              <a:tblPr firstRow="1" bandRow="1">
                <a:tableStyleId>{5940675A-B579-460E-94D1-54222C63F5DA}</a:tableStyleId>
              </a:tblPr>
              <a:tblGrid>
                <a:gridCol w="1152127">
                  <a:extLst>
                    <a:ext uri="{9D8B030D-6E8A-4147-A177-3AD203B41FA5}">
                      <a16:colId xmlns:a16="http://schemas.microsoft.com/office/drawing/2014/main" val="700147574"/>
                    </a:ext>
                  </a:extLst>
                </a:gridCol>
                <a:gridCol w="5183873">
                  <a:extLst>
                    <a:ext uri="{9D8B030D-6E8A-4147-A177-3AD203B41FA5}">
                      <a16:colId xmlns:a16="http://schemas.microsoft.com/office/drawing/2014/main" val="2871585946"/>
                    </a:ext>
                  </a:extLst>
                </a:gridCol>
              </a:tblGrid>
              <a:tr h="370840">
                <a:tc>
                  <a:txBody>
                    <a:bodyPr/>
                    <a:lstStyle/>
                    <a:p>
                      <a:r>
                        <a:rPr lang="en-GB" sz="1100" b="1" i="1" dirty="0"/>
                        <a:t>Technique</a:t>
                      </a:r>
                    </a:p>
                  </a:txBody>
                  <a:tcPr anchor="ctr"/>
                </a:tc>
                <a:tc>
                  <a:txBody>
                    <a:bodyPr/>
                    <a:lstStyle/>
                    <a:p>
                      <a:r>
                        <a:rPr lang="en-GB" sz="1100" b="1" i="1" dirty="0"/>
                        <a:t>Explanation</a:t>
                      </a:r>
                    </a:p>
                  </a:txBody>
                  <a:tcPr anchor="ctr"/>
                </a:tc>
                <a:extLst>
                  <a:ext uri="{0D108BD9-81ED-4DB2-BD59-A6C34878D82A}">
                    <a16:rowId xmlns:a16="http://schemas.microsoft.com/office/drawing/2014/main" val="245945694"/>
                  </a:ext>
                </a:extLst>
              </a:tr>
              <a:tr h="370840">
                <a:tc>
                  <a:txBody>
                    <a:bodyPr/>
                    <a:lstStyle/>
                    <a:p>
                      <a:pPr algn="l"/>
                      <a:r>
                        <a:rPr lang="en-GB" sz="1000" i="1" dirty="0"/>
                        <a:t>Experts</a:t>
                      </a:r>
                    </a:p>
                  </a:txBody>
                  <a:tcPr anchor="ctr"/>
                </a:tc>
                <a:tc>
                  <a:txBody>
                    <a:bodyPr/>
                    <a:lstStyle/>
                    <a:p>
                      <a:pPr algn="l"/>
                      <a:r>
                        <a:rPr lang="en-GB" sz="1000" b="0" kern="1200" dirty="0">
                          <a:solidFill>
                            <a:schemeClr val="dk1"/>
                          </a:solidFill>
                          <a:effectLst/>
                        </a:rPr>
                        <a:t>Are important for credibility because experts are seen as knowledgeable and trustworthy sources. When you reference an expert's opinion, it adds authority to your argument.</a:t>
                      </a:r>
                      <a:endParaRPr lang="en-GB" sz="1000" dirty="0"/>
                    </a:p>
                  </a:txBody>
                  <a:tcPr anchor="ctr"/>
                </a:tc>
                <a:extLst>
                  <a:ext uri="{0D108BD9-81ED-4DB2-BD59-A6C34878D82A}">
                    <a16:rowId xmlns:a16="http://schemas.microsoft.com/office/drawing/2014/main" val="1509638954"/>
                  </a:ext>
                </a:extLst>
              </a:tr>
              <a:tr h="370840">
                <a:tc>
                  <a:txBody>
                    <a:bodyPr/>
                    <a:lstStyle/>
                    <a:p>
                      <a:pPr algn="l"/>
                      <a:r>
                        <a:rPr lang="en-GB" sz="1000" i="1" dirty="0"/>
                        <a:t>Testimonials</a:t>
                      </a:r>
                    </a:p>
                  </a:txBody>
                  <a:tcPr anchor="ctr"/>
                </a:tc>
                <a:tc>
                  <a:txBody>
                    <a:bodyPr/>
                    <a:lstStyle/>
                    <a:p>
                      <a:pPr algn="l"/>
                      <a:r>
                        <a:rPr lang="en-GB" sz="1000" b="0" kern="1200" dirty="0">
                          <a:solidFill>
                            <a:schemeClr val="dk1"/>
                          </a:solidFill>
                          <a:effectLst/>
                        </a:rPr>
                        <a:t>Provide evidence that other people have had positive experiences, which can enhance your credibility. They show that your idea or product has been trusted and liked by others.</a:t>
                      </a:r>
                      <a:endParaRPr lang="en-GB" sz="1000" dirty="0"/>
                    </a:p>
                  </a:txBody>
                  <a:tcPr anchor="ctr"/>
                </a:tc>
                <a:extLst>
                  <a:ext uri="{0D108BD9-81ED-4DB2-BD59-A6C34878D82A}">
                    <a16:rowId xmlns:a16="http://schemas.microsoft.com/office/drawing/2014/main" val="1339169580"/>
                  </a:ext>
                </a:extLst>
              </a:tr>
              <a:tr h="370840">
                <a:tc>
                  <a:txBody>
                    <a:bodyPr/>
                    <a:lstStyle/>
                    <a:p>
                      <a:pPr algn="l"/>
                      <a:r>
                        <a:rPr lang="en-GB" sz="1000" b="0" i="1" kern="1200" dirty="0">
                          <a:solidFill>
                            <a:schemeClr val="dk1"/>
                          </a:solidFill>
                          <a:effectLst/>
                        </a:rPr>
                        <a:t>Facts </a:t>
                      </a:r>
                      <a:endParaRPr lang="en-GB" sz="1000" i="1" dirty="0"/>
                    </a:p>
                  </a:txBody>
                  <a:tcPr anchor="ctr"/>
                </a:tc>
                <a:tc>
                  <a:txBody>
                    <a:bodyPr/>
                    <a:lstStyle/>
                    <a:p>
                      <a:pPr algn="l"/>
                      <a:r>
                        <a:rPr lang="en-GB" sz="1000" b="0" kern="1200" dirty="0">
                          <a:solidFill>
                            <a:schemeClr val="dk1"/>
                          </a:solidFill>
                          <a:effectLst/>
                        </a:rPr>
                        <a:t>Contribute to credibility by providing a solid foundation for your argument. They show that you've done your research and can be trusted to provide accurate information.</a:t>
                      </a:r>
                      <a:endParaRPr lang="en-GB" sz="1000" dirty="0"/>
                    </a:p>
                  </a:txBody>
                  <a:tcPr anchor="ctr"/>
                </a:tc>
                <a:extLst>
                  <a:ext uri="{0D108BD9-81ED-4DB2-BD59-A6C34878D82A}">
                    <a16:rowId xmlns:a16="http://schemas.microsoft.com/office/drawing/2014/main" val="1801074285"/>
                  </a:ext>
                </a:extLst>
              </a:tr>
              <a:tr h="370840">
                <a:tc>
                  <a:txBody>
                    <a:bodyPr/>
                    <a:lstStyle/>
                    <a:p>
                      <a:pPr algn="l"/>
                      <a:r>
                        <a:rPr lang="en-GB" sz="1000" i="1" dirty="0"/>
                        <a:t>Addressing counterarguments</a:t>
                      </a:r>
                    </a:p>
                  </a:txBody>
                  <a:tcPr anchor="ctr"/>
                </a:tc>
                <a:tc>
                  <a:txBody>
                    <a:bodyPr/>
                    <a:lstStyle/>
                    <a:p>
                      <a:pPr algn="l"/>
                      <a:r>
                        <a:rPr lang="en-GB" sz="1000" b="0" kern="1200" dirty="0">
                          <a:solidFill>
                            <a:schemeClr val="dk1"/>
                          </a:solidFill>
                          <a:effectLst/>
                        </a:rPr>
                        <a:t>Demonstrates that you've considered different viewpoints and are open to discussion. This can enhance your credibility by showing that you're thoughtful and reasonable.</a:t>
                      </a:r>
                      <a:endParaRPr lang="en-GB" sz="1000" dirty="0"/>
                    </a:p>
                  </a:txBody>
                  <a:tcPr anchor="ctr"/>
                </a:tc>
                <a:extLst>
                  <a:ext uri="{0D108BD9-81ED-4DB2-BD59-A6C34878D82A}">
                    <a16:rowId xmlns:a16="http://schemas.microsoft.com/office/drawing/2014/main" val="3486292307"/>
                  </a:ext>
                </a:extLst>
              </a:tr>
              <a:tr h="370840">
                <a:tc>
                  <a:txBody>
                    <a:bodyPr/>
                    <a:lstStyle/>
                    <a:p>
                      <a:pPr algn="l"/>
                      <a:r>
                        <a:rPr lang="en-GB" sz="1000" i="1" dirty="0"/>
                        <a:t>Direct address</a:t>
                      </a:r>
                    </a:p>
                  </a:txBody>
                  <a:tcPr anchor="ctr"/>
                </a:tc>
                <a:tc>
                  <a:txBody>
                    <a:bodyPr/>
                    <a:lstStyle/>
                    <a:p>
                      <a:pPr algn="l"/>
                      <a:r>
                        <a:rPr lang="en-GB" sz="1000" b="0" kern="1200" dirty="0">
                          <a:solidFill>
                            <a:schemeClr val="dk1"/>
                          </a:solidFill>
                          <a:effectLst/>
                        </a:rPr>
                        <a:t>Speaking directly to the audience by using words like "you" or "we" makes them feel included and can help build trust.</a:t>
                      </a:r>
                      <a:endParaRPr lang="en-GB" sz="1000" dirty="0"/>
                    </a:p>
                  </a:txBody>
                  <a:tcPr anchor="ctr"/>
                </a:tc>
                <a:extLst>
                  <a:ext uri="{0D108BD9-81ED-4DB2-BD59-A6C34878D82A}">
                    <a16:rowId xmlns:a16="http://schemas.microsoft.com/office/drawing/2014/main" val="4293774610"/>
                  </a:ext>
                </a:extLst>
              </a:tr>
              <a:tr h="370840">
                <a:tc>
                  <a:txBody>
                    <a:bodyPr/>
                    <a:lstStyle/>
                    <a:p>
                      <a:pPr algn="l"/>
                      <a:r>
                        <a:rPr lang="en-GB" sz="1000" i="1" dirty="0"/>
                        <a:t>Flattery</a:t>
                      </a:r>
                    </a:p>
                  </a:txBody>
                  <a:tcPr anchor="ctr"/>
                </a:tc>
                <a:tc>
                  <a:txBody>
                    <a:bodyPr/>
                    <a:lstStyle/>
                    <a:p>
                      <a:pPr algn="l"/>
                      <a:r>
                        <a:rPr lang="en-GB" sz="1000" dirty="0"/>
                        <a:t>When used appropriately, can create a positive and trusting atmosphere. However, flattery should be sincere and not overly excessive to maintain credibility.</a:t>
                      </a:r>
                    </a:p>
                  </a:txBody>
                  <a:tcPr anchor="ctr"/>
                </a:tc>
                <a:extLst>
                  <a:ext uri="{0D108BD9-81ED-4DB2-BD59-A6C34878D82A}">
                    <a16:rowId xmlns:a16="http://schemas.microsoft.com/office/drawing/2014/main" val="966437465"/>
                  </a:ext>
                </a:extLst>
              </a:tr>
              <a:tr h="370840">
                <a:tc>
                  <a:txBody>
                    <a:bodyPr/>
                    <a:lstStyle/>
                    <a:p>
                      <a:pPr algn="l"/>
                      <a:r>
                        <a:rPr lang="en-GB" sz="1000" i="1" dirty="0"/>
                        <a:t>Rhetorical questions</a:t>
                      </a:r>
                    </a:p>
                  </a:txBody>
                  <a:tcPr anchor="ctr"/>
                </a:tc>
                <a:tc>
                  <a:txBody>
                    <a:bodyPr/>
                    <a:lstStyle/>
                    <a:p>
                      <a:pPr algn="l"/>
                      <a:r>
                        <a:rPr lang="en-GB" sz="1000" dirty="0"/>
                        <a:t>Are designed to engage the audience's thinking and emotions, making them reflect on a topic. They can trigger emotions or curiosity.</a:t>
                      </a:r>
                    </a:p>
                  </a:txBody>
                  <a:tcPr anchor="ctr"/>
                </a:tc>
                <a:extLst>
                  <a:ext uri="{0D108BD9-81ED-4DB2-BD59-A6C34878D82A}">
                    <a16:rowId xmlns:a16="http://schemas.microsoft.com/office/drawing/2014/main" val="3925100818"/>
                  </a:ext>
                </a:extLst>
              </a:tr>
              <a:tr h="302840">
                <a:tc>
                  <a:txBody>
                    <a:bodyPr/>
                    <a:lstStyle/>
                    <a:p>
                      <a:pPr algn="l"/>
                      <a:r>
                        <a:rPr lang="en-GB" sz="1000" b="0" i="1" kern="1200" dirty="0">
                          <a:solidFill>
                            <a:schemeClr val="tx1"/>
                          </a:solidFill>
                          <a:effectLst/>
                          <a:latin typeface="+mn-lt"/>
                          <a:ea typeface="+mn-ea"/>
                          <a:cs typeface="+mn-cs"/>
                        </a:rPr>
                        <a:t>Emotive language</a:t>
                      </a:r>
                      <a:endParaRPr lang="en-GB" sz="1000" b="0" i="1" dirty="0"/>
                    </a:p>
                  </a:txBody>
                  <a:tcPr anchor="ctr"/>
                </a:tc>
                <a:tc>
                  <a:txBody>
                    <a:bodyPr/>
                    <a:lstStyle/>
                    <a:p>
                      <a:pPr algn="l"/>
                      <a:r>
                        <a:rPr lang="en-GB" sz="1000" b="0" i="0" kern="1200" dirty="0">
                          <a:solidFill>
                            <a:schemeClr val="tx1"/>
                          </a:solidFill>
                          <a:effectLst/>
                          <a:latin typeface="+mn-lt"/>
                          <a:ea typeface="+mn-ea"/>
                          <a:cs typeface="+mn-cs"/>
                        </a:rPr>
                        <a:t>Can evoke feelings and connect with the audience on a deeper level.</a:t>
                      </a:r>
                      <a:endParaRPr lang="en-GB" sz="1000" b="0" dirty="0"/>
                    </a:p>
                  </a:txBody>
                  <a:tcPr anchor="ctr"/>
                </a:tc>
                <a:extLst>
                  <a:ext uri="{0D108BD9-81ED-4DB2-BD59-A6C34878D82A}">
                    <a16:rowId xmlns:a16="http://schemas.microsoft.com/office/drawing/2014/main" val="275534954"/>
                  </a:ext>
                </a:extLst>
              </a:tr>
              <a:tr h="302840">
                <a:tc>
                  <a:txBody>
                    <a:bodyPr/>
                    <a:lstStyle/>
                    <a:p>
                      <a:pPr algn="l"/>
                      <a:r>
                        <a:rPr lang="en-GB" sz="1000" b="0" i="1" dirty="0"/>
                        <a:t>Storytelling</a:t>
                      </a:r>
                    </a:p>
                  </a:txBody>
                  <a:tcPr anchor="ctr"/>
                </a:tc>
                <a:tc>
                  <a:txBody>
                    <a:bodyPr/>
                    <a:lstStyle/>
                    <a:p>
                      <a:pPr algn="l"/>
                      <a:r>
                        <a:rPr lang="en-GB" sz="1000" b="0" dirty="0"/>
                        <a:t>Personal anecdotes or short stories can make the audience feel a personal connection to the topic, or to empathise with characters and situations, appealing to their emotions and making them invested.</a:t>
                      </a:r>
                    </a:p>
                  </a:txBody>
                  <a:tcPr anchor="ctr"/>
                </a:tc>
                <a:extLst>
                  <a:ext uri="{0D108BD9-81ED-4DB2-BD59-A6C34878D82A}">
                    <a16:rowId xmlns:a16="http://schemas.microsoft.com/office/drawing/2014/main" val="2012860546"/>
                  </a:ext>
                </a:extLst>
              </a:tr>
              <a:tr h="302840">
                <a:tc>
                  <a:txBody>
                    <a:bodyPr/>
                    <a:lstStyle/>
                    <a:p>
                      <a:pPr algn="l"/>
                      <a:r>
                        <a:rPr lang="en-GB" sz="1000" b="0" i="1" dirty="0"/>
                        <a:t>Hyperbole</a:t>
                      </a:r>
                    </a:p>
                  </a:txBody>
                  <a:tcPr anchor="ctr"/>
                </a:tc>
                <a:tc>
                  <a:txBody>
                    <a:bodyPr/>
                    <a:lstStyle/>
                    <a:p>
                      <a:pPr algn="l"/>
                      <a:r>
                        <a:rPr lang="en-GB" sz="1000" b="0" dirty="0"/>
                        <a:t>Exaggeration can amplify emotions by emphasising the scale or impact of a situation or idea.</a:t>
                      </a:r>
                    </a:p>
                  </a:txBody>
                  <a:tcPr anchor="ctr"/>
                </a:tc>
                <a:extLst>
                  <a:ext uri="{0D108BD9-81ED-4DB2-BD59-A6C34878D82A}">
                    <a16:rowId xmlns:a16="http://schemas.microsoft.com/office/drawing/2014/main" val="4241824825"/>
                  </a:ext>
                </a:extLst>
              </a:tr>
              <a:tr h="302840">
                <a:tc>
                  <a:txBody>
                    <a:bodyPr/>
                    <a:lstStyle/>
                    <a:p>
                      <a:pPr algn="l"/>
                      <a:r>
                        <a:rPr lang="en-GB" sz="1000" b="0" i="1" dirty="0"/>
                        <a:t>Repetition</a:t>
                      </a:r>
                    </a:p>
                  </a:txBody>
                  <a:tcPr anchor="ctr"/>
                </a:tc>
                <a:tc>
                  <a:txBody>
                    <a:bodyPr/>
                    <a:lstStyle/>
                    <a:p>
                      <a:pPr algn="l"/>
                      <a:r>
                        <a:rPr lang="en-GB" sz="1000" b="0" dirty="0"/>
                        <a:t>Repeating key phrases or ideas can reinforce their emotional impact and make them memorable.</a:t>
                      </a:r>
                    </a:p>
                  </a:txBody>
                  <a:tcPr anchor="ctr"/>
                </a:tc>
                <a:extLst>
                  <a:ext uri="{0D108BD9-81ED-4DB2-BD59-A6C34878D82A}">
                    <a16:rowId xmlns:a16="http://schemas.microsoft.com/office/drawing/2014/main" val="3979676933"/>
                  </a:ext>
                </a:extLst>
              </a:tr>
              <a:tr h="302840">
                <a:tc>
                  <a:txBody>
                    <a:bodyPr/>
                    <a:lstStyle/>
                    <a:p>
                      <a:pPr algn="l"/>
                      <a:r>
                        <a:rPr lang="en-GB" sz="1000" b="0" i="1" dirty="0"/>
                        <a:t>Call to action</a:t>
                      </a:r>
                    </a:p>
                  </a:txBody>
                  <a:tcPr anchor="ctr"/>
                </a:tc>
                <a:tc>
                  <a:txBody>
                    <a:bodyPr/>
                    <a:lstStyle/>
                    <a:p>
                      <a:pPr algn="l"/>
                      <a:r>
                        <a:rPr lang="en-GB" sz="1000" b="0" dirty="0"/>
                        <a:t>Urging action can motivate the audience to act on their emotions, turning their feelings into practical steps.</a:t>
                      </a:r>
                    </a:p>
                  </a:txBody>
                  <a:tcPr anchor="ctr"/>
                </a:tc>
                <a:extLst>
                  <a:ext uri="{0D108BD9-81ED-4DB2-BD59-A6C34878D82A}">
                    <a16:rowId xmlns:a16="http://schemas.microsoft.com/office/drawing/2014/main" val="3367413188"/>
                  </a:ext>
                </a:extLst>
              </a:tr>
              <a:tr h="302840">
                <a:tc>
                  <a:txBody>
                    <a:bodyPr/>
                    <a:lstStyle/>
                    <a:p>
                      <a:pPr algn="l"/>
                      <a:r>
                        <a:rPr lang="en-GB" sz="1000" b="0" i="1" dirty="0"/>
                        <a:t>Alliteration </a:t>
                      </a:r>
                    </a:p>
                  </a:txBody>
                  <a:tcPr anchor="ctr"/>
                </a:tc>
                <a:tc>
                  <a:txBody>
                    <a:bodyPr/>
                    <a:lstStyle/>
                    <a:p>
                      <a:pPr algn="l"/>
                      <a:r>
                        <a:rPr lang="en-GB" sz="1000" b="0" dirty="0"/>
                        <a:t>The repetition of similar sounds can make a message catchier and more memorable, tapping into the emotional aspect of language. They can also reflect the ideas you are presenting, e.g. soft sounds for safety. </a:t>
                      </a:r>
                    </a:p>
                  </a:txBody>
                  <a:tcPr anchor="ctr"/>
                </a:tc>
                <a:extLst>
                  <a:ext uri="{0D108BD9-81ED-4DB2-BD59-A6C34878D82A}">
                    <a16:rowId xmlns:a16="http://schemas.microsoft.com/office/drawing/2014/main" val="1131794570"/>
                  </a:ext>
                </a:extLst>
              </a:tr>
              <a:tr h="302840">
                <a:tc>
                  <a:txBody>
                    <a:bodyPr/>
                    <a:lstStyle/>
                    <a:p>
                      <a:pPr algn="l"/>
                      <a:r>
                        <a:rPr lang="en-GB" sz="1000" b="0" i="1" dirty="0"/>
                        <a:t>Data/statistics</a:t>
                      </a:r>
                    </a:p>
                  </a:txBody>
                  <a:tcPr anchor="ctr"/>
                </a:tc>
                <a:tc>
                  <a:txBody>
                    <a:bodyPr/>
                    <a:lstStyle/>
                    <a:p>
                      <a:pPr algn="l"/>
                      <a:r>
                        <a:rPr lang="en-GB" sz="1000" b="0" dirty="0"/>
                        <a:t>Providing concrete numbers and data is a logical way to support an argument, making it more convincing.</a:t>
                      </a:r>
                    </a:p>
                  </a:txBody>
                  <a:tcPr anchor="ctr"/>
                </a:tc>
                <a:extLst>
                  <a:ext uri="{0D108BD9-81ED-4DB2-BD59-A6C34878D82A}">
                    <a16:rowId xmlns:a16="http://schemas.microsoft.com/office/drawing/2014/main" val="1548440969"/>
                  </a:ext>
                </a:extLst>
              </a:tr>
              <a:tr h="302840">
                <a:tc>
                  <a:txBody>
                    <a:bodyPr/>
                    <a:lstStyle/>
                    <a:p>
                      <a:pPr algn="l"/>
                      <a:r>
                        <a:rPr lang="en-GB" sz="1000" b="0" i="1" dirty="0"/>
                        <a:t>Triples </a:t>
                      </a:r>
                    </a:p>
                  </a:txBody>
                  <a:tcPr anchor="ctr"/>
                </a:tc>
                <a:tc>
                  <a:txBody>
                    <a:bodyPr/>
                    <a:lstStyle/>
                    <a:p>
                      <a:pPr algn="l"/>
                      <a:r>
                        <a:rPr lang="en-GB" sz="1000" b="0" dirty="0"/>
                        <a:t>Triple elements or patterns can create a logical structure in a message, making it easier for the audience to follow and understand the argument.</a:t>
                      </a:r>
                    </a:p>
                  </a:txBody>
                  <a:tcPr anchor="ctr"/>
                </a:tc>
                <a:extLst>
                  <a:ext uri="{0D108BD9-81ED-4DB2-BD59-A6C34878D82A}">
                    <a16:rowId xmlns:a16="http://schemas.microsoft.com/office/drawing/2014/main" val="3497201159"/>
                  </a:ext>
                </a:extLst>
              </a:tr>
              <a:tr h="302840">
                <a:tc>
                  <a:txBody>
                    <a:bodyPr/>
                    <a:lstStyle/>
                    <a:p>
                      <a:pPr algn="l"/>
                      <a:r>
                        <a:rPr lang="en-GB" sz="1000" b="0" i="1" dirty="0"/>
                        <a:t>Cause and effect</a:t>
                      </a:r>
                    </a:p>
                  </a:txBody>
                  <a:tcPr anchor="ctr"/>
                </a:tc>
                <a:tc>
                  <a:txBody>
                    <a:bodyPr/>
                    <a:lstStyle/>
                    <a:p>
                      <a:pPr algn="l"/>
                      <a:r>
                        <a:rPr lang="en-GB" sz="1000" b="0" dirty="0"/>
                        <a:t>Explaining cause-and-effect relationships to show how one thing leads to another, making your argument more logical.</a:t>
                      </a:r>
                    </a:p>
                  </a:txBody>
                  <a:tcPr anchor="ctr"/>
                </a:tc>
                <a:extLst>
                  <a:ext uri="{0D108BD9-81ED-4DB2-BD59-A6C34878D82A}">
                    <a16:rowId xmlns:a16="http://schemas.microsoft.com/office/drawing/2014/main" val="3388450799"/>
                  </a:ext>
                </a:extLst>
              </a:tr>
              <a:tr h="302840">
                <a:tc>
                  <a:txBody>
                    <a:bodyPr/>
                    <a:lstStyle/>
                    <a:p>
                      <a:pPr algn="l"/>
                      <a:r>
                        <a:rPr lang="en-GB" sz="1000" b="0" i="1" dirty="0"/>
                        <a:t>Evidence and example</a:t>
                      </a:r>
                    </a:p>
                  </a:txBody>
                  <a:tcPr anchor="ctr"/>
                </a:tc>
                <a:tc>
                  <a:txBody>
                    <a:bodyPr/>
                    <a:lstStyle/>
                    <a:p>
                      <a:pPr algn="l"/>
                      <a:r>
                        <a:rPr lang="en-GB" sz="1000" b="0" dirty="0"/>
                        <a:t>Including specific evidence and real-world examples to support your points and illustrate the logic of your argument.</a:t>
                      </a:r>
                    </a:p>
                  </a:txBody>
                  <a:tcPr anchor="ctr"/>
                </a:tc>
                <a:extLst>
                  <a:ext uri="{0D108BD9-81ED-4DB2-BD59-A6C34878D82A}">
                    <a16:rowId xmlns:a16="http://schemas.microsoft.com/office/drawing/2014/main" val="1510551265"/>
                  </a:ext>
                </a:extLst>
              </a:tr>
              <a:tr h="302840">
                <a:tc>
                  <a:txBody>
                    <a:bodyPr/>
                    <a:lstStyle/>
                    <a:p>
                      <a:pPr algn="l"/>
                      <a:r>
                        <a:rPr lang="en-GB" sz="1000" b="0" i="1" dirty="0"/>
                        <a:t>Problem-solution</a:t>
                      </a:r>
                    </a:p>
                  </a:txBody>
                  <a:tcPr anchor="ctr"/>
                </a:tc>
                <a:tc>
                  <a:txBody>
                    <a:bodyPr/>
                    <a:lstStyle/>
                    <a:p>
                      <a:pPr algn="l"/>
                      <a:r>
                        <a:rPr lang="en-GB" sz="1000" b="0" dirty="0"/>
                        <a:t>Presenting a problem and then offering a logical solution, making your argument more solution-oriented and practical.</a:t>
                      </a:r>
                    </a:p>
                  </a:txBody>
                  <a:tcPr anchor="ctr"/>
                </a:tc>
                <a:extLst>
                  <a:ext uri="{0D108BD9-81ED-4DB2-BD59-A6C34878D82A}">
                    <a16:rowId xmlns:a16="http://schemas.microsoft.com/office/drawing/2014/main" val="1755883352"/>
                  </a:ext>
                </a:extLst>
              </a:tr>
            </a:tbl>
          </a:graphicData>
        </a:graphic>
      </p:graphicFrame>
      <p:pic>
        <p:nvPicPr>
          <p:cNvPr id="7" name="Picture 6">
            <a:extLst>
              <a:ext uri="{FF2B5EF4-FFF2-40B4-BE49-F238E27FC236}">
                <a16:creationId xmlns:a16="http://schemas.microsoft.com/office/drawing/2014/main" id="{66C8F32D-BECB-2FF4-9D1F-744E644F98E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749471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2332E-AD79-BDB6-8200-B57CC732840E}"/>
              </a:ext>
            </a:extLst>
          </p:cNvPr>
          <p:cNvSpPr>
            <a:spLocks noGrp="1"/>
          </p:cNvSpPr>
          <p:nvPr>
            <p:ph type="title"/>
          </p:nvPr>
        </p:nvSpPr>
        <p:spPr>
          <a:xfrm>
            <a:off x="307954" y="1064568"/>
            <a:ext cx="5915025" cy="527403"/>
          </a:xfrm>
        </p:spPr>
        <p:txBody>
          <a:bodyPr>
            <a:normAutofit fontScale="90000"/>
          </a:bodyPr>
          <a:lstStyle/>
          <a:p>
            <a:r>
              <a:rPr lang="en-GB" b="1" i="1" dirty="0"/>
              <a:t>Example</a:t>
            </a:r>
          </a:p>
        </p:txBody>
      </p:sp>
      <p:sp>
        <p:nvSpPr>
          <p:cNvPr id="3" name="Date Placeholder 2">
            <a:extLst>
              <a:ext uri="{FF2B5EF4-FFF2-40B4-BE49-F238E27FC236}">
                <a16:creationId xmlns:a16="http://schemas.microsoft.com/office/drawing/2014/main" id="{1496E65D-5763-DDD8-8514-AF5831990BE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45A841A7-7D21-2FBB-7622-BA9B1B56CD7D}"/>
              </a:ext>
            </a:extLst>
          </p:cNvPr>
          <p:cNvSpPr>
            <a:spLocks noGrp="1"/>
          </p:cNvSpPr>
          <p:nvPr>
            <p:ph type="ftr" sz="quarter" idx="11"/>
          </p:nvPr>
        </p:nvSpPr>
        <p:spPr>
          <a:xfrm>
            <a:off x="1484782" y="9181402"/>
            <a:ext cx="3168354"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D3CAEF15-46B6-AD41-D187-F02DC5BFC8E8}"/>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7" name="TextBox 6">
            <a:extLst>
              <a:ext uri="{FF2B5EF4-FFF2-40B4-BE49-F238E27FC236}">
                <a16:creationId xmlns:a16="http://schemas.microsoft.com/office/drawing/2014/main" id="{D49A9569-B1C6-F5CD-18F1-8E9F3C6FFF70}"/>
              </a:ext>
            </a:extLst>
          </p:cNvPr>
          <p:cNvSpPr txBox="1"/>
          <p:nvPr/>
        </p:nvSpPr>
        <p:spPr>
          <a:xfrm>
            <a:off x="1124744" y="2288704"/>
            <a:ext cx="4608512" cy="5678478"/>
          </a:xfrm>
          <a:prstGeom prst="rect">
            <a:avLst/>
          </a:prstGeom>
          <a:noFill/>
        </p:spPr>
        <p:txBody>
          <a:bodyPr wrap="square">
            <a:spAutoFit/>
          </a:bodyPr>
          <a:lstStyle/>
          <a:p>
            <a:pPr algn="just"/>
            <a:r>
              <a:rPr lang="en-GB" sz="1100" dirty="0"/>
              <a:t>I stand before you today to talk about something truly extraordinary, something that could make our family happier, healthier, and closer than ever before. You've probably thought about it, and I'm here to present some compelling reasons why bringing a dog into our lives is a fantastic idea.</a:t>
            </a:r>
          </a:p>
          <a:p>
            <a:pPr algn="just"/>
            <a:endParaRPr lang="en-GB" sz="1100" dirty="0"/>
          </a:p>
          <a:p>
            <a:pPr algn="just"/>
            <a:r>
              <a:rPr lang="en-GB" sz="1100" dirty="0"/>
              <a:t>Just close your eyes for a moment and imagine the joy and happiness that would fill our home with a furry friend to play with. That warmth and love a dog brings are truly incomparable. Have you ever wondered what it would be like to have a loyal companion who's always excited to see you, no matter what kind of day you've had?</a:t>
            </a:r>
          </a:p>
          <a:p>
            <a:pPr algn="just"/>
            <a:endParaRPr lang="en-GB" sz="1100" dirty="0"/>
          </a:p>
          <a:p>
            <a:pPr algn="just"/>
            <a:r>
              <a:rPr lang="en-GB" sz="1100" dirty="0"/>
              <a:t>Studies show that families with dogs tend to be more active, spending more time outdoors. With a dog, we'd have a reason to go for regular walks, keeping us healthy and fit. Our neighbour, Mrs. Johnson, told me that having a dog has brought so much joy to her family. She said it's been the best decision they've ever made.</a:t>
            </a:r>
          </a:p>
          <a:p>
            <a:pPr algn="just"/>
            <a:endParaRPr lang="en-GB" sz="1100" dirty="0"/>
          </a:p>
          <a:p>
            <a:pPr algn="just"/>
            <a:r>
              <a:rPr lang="en-GB" sz="1100" dirty="0"/>
              <a:t>A dog would be a magnificent addition to our lives, bringing boundless joy and happiness. I've read stories about children who felt more responsible and caring after getting a dog. It's like a friend who teaches us valuable life lessons, like compassion and responsibility.</a:t>
            </a:r>
          </a:p>
          <a:p>
            <a:pPr algn="just"/>
            <a:endParaRPr lang="en-GB" sz="1100" dirty="0"/>
          </a:p>
          <a:p>
            <a:pPr algn="just"/>
            <a:r>
              <a:rPr lang="en-GB" sz="1100" dirty="0"/>
              <a:t>I know you might worry about the responsibilities, but I'm ready to help take care of the dog. We can make a schedule for feeding, walking, and grooming.</a:t>
            </a:r>
          </a:p>
          <a:p>
            <a:pPr algn="just"/>
            <a:endParaRPr lang="en-GB" sz="1100" dirty="0"/>
          </a:p>
          <a:p>
            <a:pPr algn="just"/>
            <a:r>
              <a:rPr lang="en-GB" sz="1100" dirty="0"/>
              <a:t>Mum, Dad, I really think it's time for us to welcome a loving and loyal dog into our home. Let's take the first step by visiting a local animal shelter this weekend. Together, we can provide a loving home for a dog in need and create wonderful memories as a family.</a:t>
            </a:r>
          </a:p>
          <a:p>
            <a:pPr algn="just"/>
            <a:endParaRPr lang="en-GB" sz="1100" dirty="0"/>
          </a:p>
          <a:p>
            <a:pPr algn="just"/>
            <a:r>
              <a:rPr lang="en-GB" sz="1100" dirty="0"/>
              <a:t>Thank you for considering my heartfelt request. I promise you won't regret having a dog as a member of our family. Let's make our home even more special and filled with happiness.</a:t>
            </a:r>
          </a:p>
        </p:txBody>
      </p:sp>
      <p:pic>
        <p:nvPicPr>
          <p:cNvPr id="6" name="Picture 5">
            <a:extLst>
              <a:ext uri="{FF2B5EF4-FFF2-40B4-BE49-F238E27FC236}">
                <a16:creationId xmlns:a16="http://schemas.microsoft.com/office/drawing/2014/main" id="{ACC4A094-D12F-78A9-E523-E4480050057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618433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6F8C7-1E70-8C13-F7C5-7A05B21DA26E}"/>
              </a:ext>
            </a:extLst>
          </p:cNvPr>
          <p:cNvSpPr>
            <a:spLocks noGrp="1"/>
          </p:cNvSpPr>
          <p:nvPr>
            <p:ph type="title"/>
          </p:nvPr>
        </p:nvSpPr>
        <p:spPr>
          <a:xfrm>
            <a:off x="361637" y="969348"/>
            <a:ext cx="5915025" cy="527403"/>
          </a:xfrm>
        </p:spPr>
        <p:txBody>
          <a:bodyPr>
            <a:normAutofit fontScale="90000"/>
          </a:bodyPr>
          <a:lstStyle/>
          <a:p>
            <a:r>
              <a:rPr lang="en-GB" b="1" i="1" dirty="0"/>
              <a:t>Planning a pitch</a:t>
            </a:r>
          </a:p>
        </p:txBody>
      </p:sp>
      <p:sp>
        <p:nvSpPr>
          <p:cNvPr id="3" name="Date Placeholder 2">
            <a:extLst>
              <a:ext uri="{FF2B5EF4-FFF2-40B4-BE49-F238E27FC236}">
                <a16:creationId xmlns:a16="http://schemas.microsoft.com/office/drawing/2014/main" id="{2FDF4258-815C-A548-F319-DA39AF72FB6F}"/>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77E876C8-084E-004F-3AC5-EDCCE5AD9DEA}"/>
              </a:ext>
            </a:extLst>
          </p:cNvPr>
          <p:cNvSpPr>
            <a:spLocks noGrp="1"/>
          </p:cNvSpPr>
          <p:nvPr>
            <p:ph type="ftr" sz="quarter" idx="11"/>
          </p:nvPr>
        </p:nvSpPr>
        <p:spPr>
          <a:xfrm>
            <a:off x="1484782" y="9181402"/>
            <a:ext cx="3055659"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65EC72C5-A276-C126-46AA-03359CB2A2CF}"/>
              </a:ext>
            </a:extLst>
          </p:cNvPr>
          <p:cNvSpPr>
            <a:spLocks noGrp="1"/>
          </p:cNvSpPr>
          <p:nvPr>
            <p:ph type="sldNum" sz="quarter" idx="12"/>
          </p:nvPr>
        </p:nvSpPr>
        <p:spPr/>
        <p:txBody>
          <a:bodyPr/>
          <a:lstStyle/>
          <a:p>
            <a:fld id="{EFC07C4F-4DD7-4452-9CBE-7B4BC77324C7}" type="slidenum">
              <a:rPr lang="en-GB" smtClean="0"/>
              <a:t>19</a:t>
            </a:fld>
            <a:endParaRPr lang="en-GB"/>
          </a:p>
        </p:txBody>
      </p:sp>
      <p:grpSp>
        <p:nvGrpSpPr>
          <p:cNvPr id="16" name="Group 15">
            <a:extLst>
              <a:ext uri="{FF2B5EF4-FFF2-40B4-BE49-F238E27FC236}">
                <a16:creationId xmlns:a16="http://schemas.microsoft.com/office/drawing/2014/main" id="{B4FAECA6-8108-72DD-ABBF-7C3C227C1E36}"/>
              </a:ext>
            </a:extLst>
          </p:cNvPr>
          <p:cNvGrpSpPr/>
          <p:nvPr/>
        </p:nvGrpSpPr>
        <p:grpSpPr>
          <a:xfrm>
            <a:off x="361637" y="1496751"/>
            <a:ext cx="6134725" cy="7496022"/>
            <a:chOff x="318611" y="891518"/>
            <a:chExt cx="6221540" cy="8317144"/>
          </a:xfrm>
        </p:grpSpPr>
        <p:sp>
          <p:nvSpPr>
            <p:cNvPr id="7" name="Rectangle: Rounded Corners 6">
              <a:extLst>
                <a:ext uri="{FF2B5EF4-FFF2-40B4-BE49-F238E27FC236}">
                  <a16:creationId xmlns:a16="http://schemas.microsoft.com/office/drawing/2014/main" id="{15CE4F78-2AFD-6DCC-5478-5C31F6A2395F}"/>
                </a:ext>
              </a:extLst>
            </p:cNvPr>
            <p:cNvSpPr/>
            <p:nvPr/>
          </p:nvSpPr>
          <p:spPr>
            <a:xfrm>
              <a:off x="318611" y="920552"/>
              <a:ext cx="1983600" cy="2646000"/>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Introduction</a:t>
              </a:r>
            </a:p>
          </p:txBody>
        </p:sp>
        <p:sp>
          <p:nvSpPr>
            <p:cNvPr id="8" name="Rectangle: Rounded Corners 7">
              <a:extLst>
                <a:ext uri="{FF2B5EF4-FFF2-40B4-BE49-F238E27FC236}">
                  <a16:creationId xmlns:a16="http://schemas.microsoft.com/office/drawing/2014/main" id="{12E4AB3C-AFE3-77C1-CF77-BF0583F7B23F}"/>
                </a:ext>
              </a:extLst>
            </p:cNvPr>
            <p:cNvSpPr/>
            <p:nvPr/>
          </p:nvSpPr>
          <p:spPr>
            <a:xfrm>
              <a:off x="2437581" y="891518"/>
              <a:ext cx="1983600" cy="2646000"/>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Hook</a:t>
              </a:r>
            </a:p>
          </p:txBody>
        </p:sp>
        <p:sp>
          <p:nvSpPr>
            <p:cNvPr id="9" name="Rectangle: Rounded Corners 8">
              <a:extLst>
                <a:ext uri="{FF2B5EF4-FFF2-40B4-BE49-F238E27FC236}">
                  <a16:creationId xmlns:a16="http://schemas.microsoft.com/office/drawing/2014/main" id="{52ACE4FD-3C6D-93DD-2376-6C9D97488758}"/>
                </a:ext>
              </a:extLst>
            </p:cNvPr>
            <p:cNvSpPr/>
            <p:nvPr/>
          </p:nvSpPr>
          <p:spPr>
            <a:xfrm>
              <a:off x="4556551" y="891518"/>
              <a:ext cx="1983600" cy="2646000"/>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A problem</a:t>
              </a:r>
            </a:p>
          </p:txBody>
        </p:sp>
        <p:sp>
          <p:nvSpPr>
            <p:cNvPr id="10" name="Rectangle: Rounded Corners 9">
              <a:extLst>
                <a:ext uri="{FF2B5EF4-FFF2-40B4-BE49-F238E27FC236}">
                  <a16:creationId xmlns:a16="http://schemas.microsoft.com/office/drawing/2014/main" id="{1029EAC3-27F5-1A15-C106-A1FB166878B3}"/>
                </a:ext>
              </a:extLst>
            </p:cNvPr>
            <p:cNvSpPr/>
            <p:nvPr/>
          </p:nvSpPr>
          <p:spPr>
            <a:xfrm>
              <a:off x="324291" y="3728864"/>
              <a:ext cx="1983600" cy="2646000"/>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A solution</a:t>
              </a:r>
            </a:p>
          </p:txBody>
        </p:sp>
        <p:sp>
          <p:nvSpPr>
            <p:cNvPr id="11" name="Rectangle: Rounded Corners 10">
              <a:extLst>
                <a:ext uri="{FF2B5EF4-FFF2-40B4-BE49-F238E27FC236}">
                  <a16:creationId xmlns:a16="http://schemas.microsoft.com/office/drawing/2014/main" id="{9C46ACE0-9562-280D-B5C2-4547426BD331}"/>
                </a:ext>
              </a:extLst>
            </p:cNvPr>
            <p:cNvSpPr/>
            <p:nvPr/>
          </p:nvSpPr>
          <p:spPr>
            <a:xfrm>
              <a:off x="2437581" y="3727977"/>
              <a:ext cx="1983600" cy="2646000"/>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Benefits</a:t>
              </a:r>
            </a:p>
          </p:txBody>
        </p:sp>
        <p:sp>
          <p:nvSpPr>
            <p:cNvPr id="12" name="Rectangle: Rounded Corners 11">
              <a:extLst>
                <a:ext uri="{FF2B5EF4-FFF2-40B4-BE49-F238E27FC236}">
                  <a16:creationId xmlns:a16="http://schemas.microsoft.com/office/drawing/2014/main" id="{54504228-0A8D-1DC7-F003-E326D0BF720C}"/>
                </a:ext>
              </a:extLst>
            </p:cNvPr>
            <p:cNvSpPr/>
            <p:nvPr/>
          </p:nvSpPr>
          <p:spPr>
            <a:xfrm>
              <a:off x="4550111" y="3727977"/>
              <a:ext cx="1983600" cy="2646000"/>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Evidence</a:t>
              </a:r>
            </a:p>
          </p:txBody>
        </p:sp>
        <p:sp>
          <p:nvSpPr>
            <p:cNvPr id="13" name="Rectangle: Rounded Corners 12">
              <a:extLst>
                <a:ext uri="{FF2B5EF4-FFF2-40B4-BE49-F238E27FC236}">
                  <a16:creationId xmlns:a16="http://schemas.microsoft.com/office/drawing/2014/main" id="{E5E406E0-DF57-6558-99E0-2913D736E657}"/>
                </a:ext>
              </a:extLst>
            </p:cNvPr>
            <p:cNvSpPr/>
            <p:nvPr/>
          </p:nvSpPr>
          <p:spPr>
            <a:xfrm>
              <a:off x="318611" y="6537176"/>
              <a:ext cx="1984363" cy="2644226"/>
            </a:xfrm>
            <a:prstGeom prst="roundRect">
              <a:avLst/>
            </a:prstGeom>
            <a:solidFill>
              <a:srgbClr val="FED40B">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Next steps</a:t>
              </a:r>
            </a:p>
          </p:txBody>
        </p:sp>
        <p:sp>
          <p:nvSpPr>
            <p:cNvPr id="14" name="Rectangle: Rounded Corners 13">
              <a:extLst>
                <a:ext uri="{FF2B5EF4-FFF2-40B4-BE49-F238E27FC236}">
                  <a16:creationId xmlns:a16="http://schemas.microsoft.com/office/drawing/2014/main" id="{AD85AABF-69AB-D8F3-8380-8BD5E4A9260E}"/>
                </a:ext>
              </a:extLst>
            </p:cNvPr>
            <p:cNvSpPr/>
            <p:nvPr/>
          </p:nvSpPr>
          <p:spPr>
            <a:xfrm>
              <a:off x="2436818" y="6564436"/>
              <a:ext cx="1984363" cy="2644226"/>
            </a:xfrm>
            <a:prstGeom prst="roundRect">
              <a:avLst/>
            </a:prstGeom>
            <a:solidFill>
              <a:srgbClr val="F58A1D">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Call to action</a:t>
              </a:r>
            </a:p>
          </p:txBody>
        </p:sp>
        <p:sp>
          <p:nvSpPr>
            <p:cNvPr id="15" name="Rectangle: Rounded Corners 14">
              <a:extLst>
                <a:ext uri="{FF2B5EF4-FFF2-40B4-BE49-F238E27FC236}">
                  <a16:creationId xmlns:a16="http://schemas.microsoft.com/office/drawing/2014/main" id="{1B6AD8F5-75D7-9DF6-07D7-FF3CDDA20A8F}"/>
                </a:ext>
              </a:extLst>
            </p:cNvPr>
            <p:cNvSpPr/>
            <p:nvPr/>
          </p:nvSpPr>
          <p:spPr>
            <a:xfrm>
              <a:off x="4550111" y="6564436"/>
              <a:ext cx="1984363" cy="2644226"/>
            </a:xfrm>
            <a:prstGeom prst="roundRect">
              <a:avLst/>
            </a:prstGeom>
            <a:solidFill>
              <a:srgbClr val="C3D821">
                <a:alpha val="44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200" b="1" i="1" dirty="0"/>
                <a:t>Closing</a:t>
              </a:r>
            </a:p>
          </p:txBody>
        </p:sp>
      </p:grpSp>
      <p:pic>
        <p:nvPicPr>
          <p:cNvPr id="6" name="Picture 5">
            <a:extLst>
              <a:ext uri="{FF2B5EF4-FFF2-40B4-BE49-F238E27FC236}">
                <a16:creationId xmlns:a16="http://schemas.microsoft.com/office/drawing/2014/main" id="{D2F781E4-62A7-4E14-EB01-90BFF39D046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735621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25/01/2024</a:t>
            </a:r>
            <a:endParaRPr lang="en-GB"/>
          </a:p>
        </p:txBody>
      </p:sp>
      <p:sp>
        <p:nvSpPr>
          <p:cNvPr id="4" name="Footer Placeholder 3"/>
          <p:cNvSpPr>
            <a:spLocks noGrp="1"/>
          </p:cNvSpPr>
          <p:nvPr>
            <p:ph type="ftr" sz="quarter" idx="11"/>
          </p:nvPr>
        </p:nvSpPr>
        <p:spPr>
          <a:xfrm>
            <a:off x="1484782" y="9181402"/>
            <a:ext cx="3240362" cy="527403"/>
          </a:xfrm>
        </p:spPr>
        <p:txBody>
          <a:bodyPr/>
          <a:lstStyle/>
          <a:p>
            <a:r>
              <a:rPr lang="en-US" dirty="0"/>
              <a:t>ESB-RES-C219 </a:t>
            </a:r>
          </a:p>
          <a:p>
            <a:r>
              <a:rPr lang="en-US" dirty="0"/>
              <a:t>L1G2-Speech for Employability-Learner Workbook-Section 3</a:t>
            </a:r>
            <a:endParaRPr lang="en-US" dirty="0">
              <a:solidFill>
                <a:schemeClr val="bg1">
                  <a:lumMod val="50000"/>
                  <a:alpha val="80000"/>
                </a:schemeClr>
              </a:solidFill>
            </a:endParaRP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3</a:t>
            </a:r>
          </a:p>
        </p:txBody>
      </p:sp>
      <p:pic>
        <p:nvPicPr>
          <p:cNvPr id="2" name="Picture 1">
            <a:extLst>
              <a:ext uri="{FF2B5EF4-FFF2-40B4-BE49-F238E27FC236}">
                <a16:creationId xmlns:a16="http://schemas.microsoft.com/office/drawing/2014/main" id="{997C032D-5215-8782-1799-A8754407FBC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383B0-7C37-434B-DC5D-94008E160335}"/>
              </a:ext>
            </a:extLst>
          </p:cNvPr>
          <p:cNvSpPr>
            <a:spLocks noGrp="1"/>
          </p:cNvSpPr>
          <p:nvPr>
            <p:ph type="title"/>
          </p:nvPr>
        </p:nvSpPr>
        <p:spPr>
          <a:xfrm>
            <a:off x="260649" y="992560"/>
            <a:ext cx="5915025" cy="527403"/>
          </a:xfrm>
        </p:spPr>
        <p:txBody>
          <a:bodyPr anchor="t">
            <a:noAutofit/>
          </a:bodyPr>
          <a:lstStyle/>
          <a:p>
            <a:r>
              <a:rPr lang="en-GB" sz="2000" b="1" i="1" dirty="0"/>
              <a:t>Persuasive techniques</a:t>
            </a:r>
          </a:p>
        </p:txBody>
      </p:sp>
      <p:sp>
        <p:nvSpPr>
          <p:cNvPr id="3" name="Date Placeholder 2">
            <a:extLst>
              <a:ext uri="{FF2B5EF4-FFF2-40B4-BE49-F238E27FC236}">
                <a16:creationId xmlns:a16="http://schemas.microsoft.com/office/drawing/2014/main" id="{3CCEEE08-DE93-3CD2-4E04-D5F13447562D}"/>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405EDDF1-2901-C83B-151D-8294A3CC1E94}"/>
              </a:ext>
            </a:extLst>
          </p:cNvPr>
          <p:cNvSpPr>
            <a:spLocks noGrp="1"/>
          </p:cNvSpPr>
          <p:nvPr>
            <p:ph type="ftr" sz="quarter" idx="11"/>
          </p:nvPr>
        </p:nvSpPr>
        <p:spPr>
          <a:xfrm>
            <a:off x="1677684" y="9181402"/>
            <a:ext cx="304746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AF6FA67E-74FB-8903-A690-4753F7931FCE}"/>
              </a:ext>
            </a:extLst>
          </p:cNvPr>
          <p:cNvSpPr>
            <a:spLocks noGrp="1"/>
          </p:cNvSpPr>
          <p:nvPr>
            <p:ph type="sldNum" sz="quarter" idx="12"/>
          </p:nvPr>
        </p:nvSpPr>
        <p:spPr/>
        <p:txBody>
          <a:bodyPr/>
          <a:lstStyle/>
          <a:p>
            <a:fld id="{EFC07C4F-4DD7-4452-9CBE-7B4BC77324C7}" type="slidenum">
              <a:rPr lang="en-GB" smtClean="0"/>
              <a:t>20</a:t>
            </a:fld>
            <a:endParaRPr lang="en-GB"/>
          </a:p>
        </p:txBody>
      </p:sp>
      <p:graphicFrame>
        <p:nvGraphicFramePr>
          <p:cNvPr id="6" name="Table 5">
            <a:extLst>
              <a:ext uri="{FF2B5EF4-FFF2-40B4-BE49-F238E27FC236}">
                <a16:creationId xmlns:a16="http://schemas.microsoft.com/office/drawing/2014/main" id="{D57919A7-39AD-5DF5-479B-5D7871BA6D25}"/>
              </a:ext>
            </a:extLst>
          </p:cNvPr>
          <p:cNvGraphicFramePr>
            <a:graphicFrameLocks noGrp="1"/>
          </p:cNvGraphicFramePr>
          <p:nvPr>
            <p:extLst>
              <p:ext uri="{D42A27DB-BD31-4B8C-83A1-F6EECF244321}">
                <p14:modId xmlns:p14="http://schemas.microsoft.com/office/powerpoint/2010/main" val="3629234647"/>
              </p:ext>
            </p:extLst>
          </p:nvPr>
        </p:nvGraphicFramePr>
        <p:xfrm>
          <a:off x="260649" y="1352600"/>
          <a:ext cx="6336000" cy="7704853"/>
        </p:xfrm>
        <a:graphic>
          <a:graphicData uri="http://schemas.openxmlformats.org/drawingml/2006/table">
            <a:tbl>
              <a:tblPr firstRow="1" bandRow="1">
                <a:tableStyleId>{5940675A-B579-460E-94D1-54222C63F5DA}</a:tableStyleId>
              </a:tblPr>
              <a:tblGrid>
                <a:gridCol w="1152127">
                  <a:extLst>
                    <a:ext uri="{9D8B030D-6E8A-4147-A177-3AD203B41FA5}">
                      <a16:colId xmlns:a16="http://schemas.microsoft.com/office/drawing/2014/main" val="700147574"/>
                    </a:ext>
                  </a:extLst>
                </a:gridCol>
                <a:gridCol w="5183873">
                  <a:extLst>
                    <a:ext uri="{9D8B030D-6E8A-4147-A177-3AD203B41FA5}">
                      <a16:colId xmlns:a16="http://schemas.microsoft.com/office/drawing/2014/main" val="2871585946"/>
                    </a:ext>
                  </a:extLst>
                </a:gridCol>
              </a:tblGrid>
              <a:tr h="443527">
                <a:tc>
                  <a:txBody>
                    <a:bodyPr/>
                    <a:lstStyle/>
                    <a:p>
                      <a:r>
                        <a:rPr lang="en-GB" sz="1100" b="1" i="1" dirty="0"/>
                        <a:t>Technique</a:t>
                      </a:r>
                    </a:p>
                  </a:txBody>
                  <a:tcPr anchor="ctr"/>
                </a:tc>
                <a:tc>
                  <a:txBody>
                    <a:bodyPr/>
                    <a:lstStyle/>
                    <a:p>
                      <a:r>
                        <a:rPr lang="en-GB" sz="1100" b="1" i="1" dirty="0"/>
                        <a:t>Where/how could you use this in your pitch?</a:t>
                      </a:r>
                    </a:p>
                  </a:txBody>
                  <a:tcPr anchor="ctr"/>
                </a:tc>
                <a:extLst>
                  <a:ext uri="{0D108BD9-81ED-4DB2-BD59-A6C34878D82A}">
                    <a16:rowId xmlns:a16="http://schemas.microsoft.com/office/drawing/2014/main" val="245945694"/>
                  </a:ext>
                </a:extLst>
              </a:tr>
              <a:tr h="403407">
                <a:tc>
                  <a:txBody>
                    <a:bodyPr/>
                    <a:lstStyle/>
                    <a:p>
                      <a:pPr algn="l"/>
                      <a:r>
                        <a:rPr lang="en-GB" sz="1000" i="1" dirty="0"/>
                        <a:t>Experts</a:t>
                      </a:r>
                    </a:p>
                  </a:txBody>
                  <a:tcPr anchor="ctr"/>
                </a:tc>
                <a:tc>
                  <a:txBody>
                    <a:bodyPr/>
                    <a:lstStyle/>
                    <a:p>
                      <a:pPr algn="l"/>
                      <a:endParaRPr lang="en-GB" sz="1000" dirty="0"/>
                    </a:p>
                  </a:txBody>
                  <a:tcPr anchor="ctr"/>
                </a:tc>
                <a:extLst>
                  <a:ext uri="{0D108BD9-81ED-4DB2-BD59-A6C34878D82A}">
                    <a16:rowId xmlns:a16="http://schemas.microsoft.com/office/drawing/2014/main" val="1509638954"/>
                  </a:ext>
                </a:extLst>
              </a:tr>
              <a:tr h="403407">
                <a:tc>
                  <a:txBody>
                    <a:bodyPr/>
                    <a:lstStyle/>
                    <a:p>
                      <a:pPr algn="l"/>
                      <a:r>
                        <a:rPr lang="en-GB" sz="1000" i="1" dirty="0"/>
                        <a:t>Testimonials</a:t>
                      </a:r>
                    </a:p>
                  </a:txBody>
                  <a:tcPr anchor="ctr"/>
                </a:tc>
                <a:tc>
                  <a:txBody>
                    <a:bodyPr/>
                    <a:lstStyle/>
                    <a:p>
                      <a:pPr algn="l"/>
                      <a:endParaRPr lang="en-GB" sz="1000" dirty="0"/>
                    </a:p>
                  </a:txBody>
                  <a:tcPr anchor="ctr"/>
                </a:tc>
                <a:extLst>
                  <a:ext uri="{0D108BD9-81ED-4DB2-BD59-A6C34878D82A}">
                    <a16:rowId xmlns:a16="http://schemas.microsoft.com/office/drawing/2014/main" val="1339169580"/>
                  </a:ext>
                </a:extLst>
              </a:tr>
              <a:tr h="403407">
                <a:tc>
                  <a:txBody>
                    <a:bodyPr/>
                    <a:lstStyle/>
                    <a:p>
                      <a:pPr algn="l"/>
                      <a:r>
                        <a:rPr lang="en-GB" sz="1000" b="0" i="1" kern="1200" dirty="0">
                          <a:solidFill>
                            <a:schemeClr val="dk1"/>
                          </a:solidFill>
                          <a:effectLst/>
                        </a:rPr>
                        <a:t>Facts </a:t>
                      </a:r>
                      <a:endParaRPr lang="en-GB" sz="1000" i="1" dirty="0"/>
                    </a:p>
                  </a:txBody>
                  <a:tcPr anchor="ctr"/>
                </a:tc>
                <a:tc>
                  <a:txBody>
                    <a:bodyPr/>
                    <a:lstStyle/>
                    <a:p>
                      <a:pPr algn="l"/>
                      <a:endParaRPr lang="en-GB" sz="1000" dirty="0"/>
                    </a:p>
                  </a:txBody>
                  <a:tcPr anchor="ctr"/>
                </a:tc>
                <a:extLst>
                  <a:ext uri="{0D108BD9-81ED-4DB2-BD59-A6C34878D82A}">
                    <a16:rowId xmlns:a16="http://schemas.microsoft.com/office/drawing/2014/main" val="1801074285"/>
                  </a:ext>
                </a:extLst>
              </a:tr>
              <a:tr h="403407">
                <a:tc>
                  <a:txBody>
                    <a:bodyPr/>
                    <a:lstStyle/>
                    <a:p>
                      <a:pPr algn="l"/>
                      <a:r>
                        <a:rPr lang="en-GB" sz="1000" i="1" dirty="0"/>
                        <a:t>Addressing counterarguments</a:t>
                      </a:r>
                    </a:p>
                  </a:txBody>
                  <a:tcPr anchor="ctr"/>
                </a:tc>
                <a:tc>
                  <a:txBody>
                    <a:bodyPr/>
                    <a:lstStyle/>
                    <a:p>
                      <a:pPr algn="l"/>
                      <a:endParaRPr lang="en-GB" sz="1000" dirty="0"/>
                    </a:p>
                  </a:txBody>
                  <a:tcPr anchor="ctr"/>
                </a:tc>
                <a:extLst>
                  <a:ext uri="{0D108BD9-81ED-4DB2-BD59-A6C34878D82A}">
                    <a16:rowId xmlns:a16="http://schemas.microsoft.com/office/drawing/2014/main" val="3486292307"/>
                  </a:ext>
                </a:extLst>
              </a:tr>
              <a:tr h="403407">
                <a:tc>
                  <a:txBody>
                    <a:bodyPr/>
                    <a:lstStyle/>
                    <a:p>
                      <a:pPr algn="l"/>
                      <a:r>
                        <a:rPr lang="en-GB" sz="1000" i="1" dirty="0"/>
                        <a:t>Direct address</a:t>
                      </a:r>
                    </a:p>
                  </a:txBody>
                  <a:tcPr anchor="ctr"/>
                </a:tc>
                <a:tc>
                  <a:txBody>
                    <a:bodyPr/>
                    <a:lstStyle/>
                    <a:p>
                      <a:pPr algn="l"/>
                      <a:endParaRPr lang="en-GB" sz="1000" dirty="0"/>
                    </a:p>
                  </a:txBody>
                  <a:tcPr anchor="ctr"/>
                </a:tc>
                <a:extLst>
                  <a:ext uri="{0D108BD9-81ED-4DB2-BD59-A6C34878D82A}">
                    <a16:rowId xmlns:a16="http://schemas.microsoft.com/office/drawing/2014/main" val="4293774610"/>
                  </a:ext>
                </a:extLst>
              </a:tr>
              <a:tr h="403407">
                <a:tc>
                  <a:txBody>
                    <a:bodyPr/>
                    <a:lstStyle/>
                    <a:p>
                      <a:pPr algn="l"/>
                      <a:r>
                        <a:rPr lang="en-GB" sz="1000" i="1" dirty="0"/>
                        <a:t>Flattery</a:t>
                      </a:r>
                    </a:p>
                  </a:txBody>
                  <a:tcPr anchor="ctr"/>
                </a:tc>
                <a:tc>
                  <a:txBody>
                    <a:bodyPr/>
                    <a:lstStyle/>
                    <a:p>
                      <a:pPr algn="l"/>
                      <a:endParaRPr lang="en-GB" sz="1000" dirty="0"/>
                    </a:p>
                  </a:txBody>
                  <a:tcPr anchor="ctr"/>
                </a:tc>
                <a:extLst>
                  <a:ext uri="{0D108BD9-81ED-4DB2-BD59-A6C34878D82A}">
                    <a16:rowId xmlns:a16="http://schemas.microsoft.com/office/drawing/2014/main" val="966437465"/>
                  </a:ext>
                </a:extLst>
              </a:tr>
              <a:tr h="403407">
                <a:tc>
                  <a:txBody>
                    <a:bodyPr/>
                    <a:lstStyle/>
                    <a:p>
                      <a:pPr algn="l"/>
                      <a:r>
                        <a:rPr lang="en-GB" sz="1000" i="1" dirty="0"/>
                        <a:t>Rhetorical questions</a:t>
                      </a:r>
                    </a:p>
                  </a:txBody>
                  <a:tcPr anchor="ctr"/>
                </a:tc>
                <a:tc>
                  <a:txBody>
                    <a:bodyPr/>
                    <a:lstStyle/>
                    <a:p>
                      <a:pPr algn="l"/>
                      <a:endParaRPr lang="en-GB" sz="1000" dirty="0"/>
                    </a:p>
                  </a:txBody>
                  <a:tcPr anchor="ctr"/>
                </a:tc>
                <a:extLst>
                  <a:ext uri="{0D108BD9-81ED-4DB2-BD59-A6C34878D82A}">
                    <a16:rowId xmlns:a16="http://schemas.microsoft.com/office/drawing/2014/main" val="3925100818"/>
                  </a:ext>
                </a:extLst>
              </a:tr>
              <a:tr h="403407">
                <a:tc>
                  <a:txBody>
                    <a:bodyPr/>
                    <a:lstStyle/>
                    <a:p>
                      <a:pPr algn="l"/>
                      <a:r>
                        <a:rPr lang="en-GB" sz="1000" b="0" i="1" kern="1200" dirty="0">
                          <a:solidFill>
                            <a:schemeClr val="tx1"/>
                          </a:solidFill>
                          <a:effectLst/>
                          <a:latin typeface="+mn-lt"/>
                          <a:ea typeface="+mn-ea"/>
                          <a:cs typeface="+mn-cs"/>
                        </a:rPr>
                        <a:t>Emotive language</a:t>
                      </a:r>
                      <a:endParaRPr lang="en-GB" sz="1000" b="0" i="1" dirty="0"/>
                    </a:p>
                  </a:txBody>
                  <a:tcPr anchor="ctr"/>
                </a:tc>
                <a:tc>
                  <a:txBody>
                    <a:bodyPr/>
                    <a:lstStyle/>
                    <a:p>
                      <a:pPr algn="l"/>
                      <a:endParaRPr lang="en-GB" sz="1000" b="0" dirty="0"/>
                    </a:p>
                  </a:txBody>
                  <a:tcPr anchor="ctr"/>
                </a:tc>
                <a:extLst>
                  <a:ext uri="{0D108BD9-81ED-4DB2-BD59-A6C34878D82A}">
                    <a16:rowId xmlns:a16="http://schemas.microsoft.com/office/drawing/2014/main" val="275534954"/>
                  </a:ext>
                </a:extLst>
              </a:tr>
              <a:tr h="403407">
                <a:tc>
                  <a:txBody>
                    <a:bodyPr/>
                    <a:lstStyle/>
                    <a:p>
                      <a:pPr algn="l"/>
                      <a:r>
                        <a:rPr lang="en-GB" sz="1000" b="0" i="1" dirty="0"/>
                        <a:t>Storytelling</a:t>
                      </a:r>
                    </a:p>
                  </a:txBody>
                  <a:tcPr anchor="ctr"/>
                </a:tc>
                <a:tc>
                  <a:txBody>
                    <a:bodyPr/>
                    <a:lstStyle/>
                    <a:p>
                      <a:pPr algn="l"/>
                      <a:endParaRPr lang="en-GB" sz="1000" b="0" dirty="0"/>
                    </a:p>
                  </a:txBody>
                  <a:tcPr anchor="ctr"/>
                </a:tc>
                <a:extLst>
                  <a:ext uri="{0D108BD9-81ED-4DB2-BD59-A6C34878D82A}">
                    <a16:rowId xmlns:a16="http://schemas.microsoft.com/office/drawing/2014/main" val="2012860546"/>
                  </a:ext>
                </a:extLst>
              </a:tr>
              <a:tr h="403407">
                <a:tc>
                  <a:txBody>
                    <a:bodyPr/>
                    <a:lstStyle/>
                    <a:p>
                      <a:pPr algn="l"/>
                      <a:r>
                        <a:rPr lang="en-GB" sz="1000" b="0" i="1" dirty="0"/>
                        <a:t>Hyperbole</a:t>
                      </a:r>
                    </a:p>
                  </a:txBody>
                  <a:tcPr anchor="ctr"/>
                </a:tc>
                <a:tc>
                  <a:txBody>
                    <a:bodyPr/>
                    <a:lstStyle/>
                    <a:p>
                      <a:pPr algn="l"/>
                      <a:endParaRPr lang="en-GB" sz="1000" b="0" dirty="0"/>
                    </a:p>
                  </a:txBody>
                  <a:tcPr anchor="ctr"/>
                </a:tc>
                <a:extLst>
                  <a:ext uri="{0D108BD9-81ED-4DB2-BD59-A6C34878D82A}">
                    <a16:rowId xmlns:a16="http://schemas.microsoft.com/office/drawing/2014/main" val="4241824825"/>
                  </a:ext>
                </a:extLst>
              </a:tr>
              <a:tr h="403407">
                <a:tc>
                  <a:txBody>
                    <a:bodyPr/>
                    <a:lstStyle/>
                    <a:p>
                      <a:pPr algn="l"/>
                      <a:r>
                        <a:rPr lang="en-GB" sz="1000" b="0" i="1" dirty="0"/>
                        <a:t>Repetition</a:t>
                      </a:r>
                    </a:p>
                  </a:txBody>
                  <a:tcPr anchor="ctr"/>
                </a:tc>
                <a:tc>
                  <a:txBody>
                    <a:bodyPr/>
                    <a:lstStyle/>
                    <a:p>
                      <a:pPr algn="l"/>
                      <a:endParaRPr lang="en-GB" sz="1000" b="0" dirty="0"/>
                    </a:p>
                  </a:txBody>
                  <a:tcPr anchor="ctr"/>
                </a:tc>
                <a:extLst>
                  <a:ext uri="{0D108BD9-81ED-4DB2-BD59-A6C34878D82A}">
                    <a16:rowId xmlns:a16="http://schemas.microsoft.com/office/drawing/2014/main" val="3979676933"/>
                  </a:ext>
                </a:extLst>
              </a:tr>
              <a:tr h="403407">
                <a:tc>
                  <a:txBody>
                    <a:bodyPr/>
                    <a:lstStyle/>
                    <a:p>
                      <a:pPr algn="l"/>
                      <a:r>
                        <a:rPr lang="en-GB" sz="1000" b="0" i="1" dirty="0"/>
                        <a:t>Call to action</a:t>
                      </a:r>
                    </a:p>
                  </a:txBody>
                  <a:tcPr anchor="ctr"/>
                </a:tc>
                <a:tc>
                  <a:txBody>
                    <a:bodyPr/>
                    <a:lstStyle/>
                    <a:p>
                      <a:pPr algn="l"/>
                      <a:endParaRPr lang="en-GB" sz="1000" b="0" dirty="0"/>
                    </a:p>
                  </a:txBody>
                  <a:tcPr anchor="ctr"/>
                </a:tc>
                <a:extLst>
                  <a:ext uri="{0D108BD9-81ED-4DB2-BD59-A6C34878D82A}">
                    <a16:rowId xmlns:a16="http://schemas.microsoft.com/office/drawing/2014/main" val="3367413188"/>
                  </a:ext>
                </a:extLst>
              </a:tr>
              <a:tr h="403407">
                <a:tc>
                  <a:txBody>
                    <a:bodyPr/>
                    <a:lstStyle/>
                    <a:p>
                      <a:pPr algn="l"/>
                      <a:r>
                        <a:rPr lang="en-GB" sz="1000" b="0" i="1" dirty="0"/>
                        <a:t>Alliteration </a:t>
                      </a:r>
                    </a:p>
                  </a:txBody>
                  <a:tcPr anchor="ctr"/>
                </a:tc>
                <a:tc>
                  <a:txBody>
                    <a:bodyPr/>
                    <a:lstStyle/>
                    <a:p>
                      <a:pPr algn="l"/>
                      <a:endParaRPr lang="en-GB" sz="1000" b="0" dirty="0"/>
                    </a:p>
                  </a:txBody>
                  <a:tcPr anchor="ctr"/>
                </a:tc>
                <a:extLst>
                  <a:ext uri="{0D108BD9-81ED-4DB2-BD59-A6C34878D82A}">
                    <a16:rowId xmlns:a16="http://schemas.microsoft.com/office/drawing/2014/main" val="1131794570"/>
                  </a:ext>
                </a:extLst>
              </a:tr>
              <a:tr h="403407">
                <a:tc>
                  <a:txBody>
                    <a:bodyPr/>
                    <a:lstStyle/>
                    <a:p>
                      <a:pPr algn="l"/>
                      <a:r>
                        <a:rPr lang="en-GB" sz="1000" b="0" i="1" dirty="0"/>
                        <a:t>Data/statistics</a:t>
                      </a:r>
                    </a:p>
                  </a:txBody>
                  <a:tcPr anchor="ctr"/>
                </a:tc>
                <a:tc>
                  <a:txBody>
                    <a:bodyPr/>
                    <a:lstStyle/>
                    <a:p>
                      <a:pPr algn="l"/>
                      <a:endParaRPr lang="en-GB" sz="1000" b="0" dirty="0"/>
                    </a:p>
                  </a:txBody>
                  <a:tcPr anchor="ctr"/>
                </a:tc>
                <a:extLst>
                  <a:ext uri="{0D108BD9-81ED-4DB2-BD59-A6C34878D82A}">
                    <a16:rowId xmlns:a16="http://schemas.microsoft.com/office/drawing/2014/main" val="1548440969"/>
                  </a:ext>
                </a:extLst>
              </a:tr>
              <a:tr h="403407">
                <a:tc>
                  <a:txBody>
                    <a:bodyPr/>
                    <a:lstStyle/>
                    <a:p>
                      <a:pPr algn="l"/>
                      <a:r>
                        <a:rPr lang="en-GB" sz="1000" b="0" i="1" dirty="0"/>
                        <a:t>Triples </a:t>
                      </a:r>
                    </a:p>
                  </a:txBody>
                  <a:tcPr anchor="ctr"/>
                </a:tc>
                <a:tc>
                  <a:txBody>
                    <a:bodyPr/>
                    <a:lstStyle/>
                    <a:p>
                      <a:pPr algn="l"/>
                      <a:endParaRPr lang="en-GB" sz="1000" b="0" dirty="0"/>
                    </a:p>
                  </a:txBody>
                  <a:tcPr anchor="ctr"/>
                </a:tc>
                <a:extLst>
                  <a:ext uri="{0D108BD9-81ED-4DB2-BD59-A6C34878D82A}">
                    <a16:rowId xmlns:a16="http://schemas.microsoft.com/office/drawing/2014/main" val="3497201159"/>
                  </a:ext>
                </a:extLst>
              </a:tr>
              <a:tr h="403407">
                <a:tc>
                  <a:txBody>
                    <a:bodyPr/>
                    <a:lstStyle/>
                    <a:p>
                      <a:pPr algn="l"/>
                      <a:r>
                        <a:rPr lang="en-GB" sz="1000" b="0" i="1" dirty="0"/>
                        <a:t>Cause and effect</a:t>
                      </a:r>
                    </a:p>
                  </a:txBody>
                  <a:tcPr anchor="ctr"/>
                </a:tc>
                <a:tc>
                  <a:txBody>
                    <a:bodyPr/>
                    <a:lstStyle/>
                    <a:p>
                      <a:pPr algn="l"/>
                      <a:endParaRPr lang="en-GB" sz="1000" b="0" dirty="0"/>
                    </a:p>
                  </a:txBody>
                  <a:tcPr anchor="ctr"/>
                </a:tc>
                <a:extLst>
                  <a:ext uri="{0D108BD9-81ED-4DB2-BD59-A6C34878D82A}">
                    <a16:rowId xmlns:a16="http://schemas.microsoft.com/office/drawing/2014/main" val="3388450799"/>
                  </a:ext>
                </a:extLst>
              </a:tr>
              <a:tr h="403407">
                <a:tc>
                  <a:txBody>
                    <a:bodyPr/>
                    <a:lstStyle/>
                    <a:p>
                      <a:pPr algn="l"/>
                      <a:r>
                        <a:rPr lang="en-GB" sz="1000" b="0" i="1" dirty="0"/>
                        <a:t>Evidence and example</a:t>
                      </a:r>
                    </a:p>
                  </a:txBody>
                  <a:tcPr anchor="ctr"/>
                </a:tc>
                <a:tc>
                  <a:txBody>
                    <a:bodyPr/>
                    <a:lstStyle/>
                    <a:p>
                      <a:pPr algn="l"/>
                      <a:endParaRPr lang="en-GB" sz="1000" b="0" dirty="0"/>
                    </a:p>
                  </a:txBody>
                  <a:tcPr anchor="ctr"/>
                </a:tc>
                <a:extLst>
                  <a:ext uri="{0D108BD9-81ED-4DB2-BD59-A6C34878D82A}">
                    <a16:rowId xmlns:a16="http://schemas.microsoft.com/office/drawing/2014/main" val="1510551265"/>
                  </a:ext>
                </a:extLst>
              </a:tr>
              <a:tr h="403407">
                <a:tc>
                  <a:txBody>
                    <a:bodyPr/>
                    <a:lstStyle/>
                    <a:p>
                      <a:pPr algn="l"/>
                      <a:r>
                        <a:rPr lang="en-GB" sz="1000" b="0" i="1" dirty="0"/>
                        <a:t>Problem-solution</a:t>
                      </a:r>
                    </a:p>
                  </a:txBody>
                  <a:tcPr anchor="ctr"/>
                </a:tc>
                <a:tc>
                  <a:txBody>
                    <a:bodyPr/>
                    <a:lstStyle/>
                    <a:p>
                      <a:pPr algn="l"/>
                      <a:endParaRPr lang="en-GB" sz="1000" b="0" dirty="0"/>
                    </a:p>
                  </a:txBody>
                  <a:tcPr anchor="ctr"/>
                </a:tc>
                <a:extLst>
                  <a:ext uri="{0D108BD9-81ED-4DB2-BD59-A6C34878D82A}">
                    <a16:rowId xmlns:a16="http://schemas.microsoft.com/office/drawing/2014/main" val="1755883352"/>
                  </a:ext>
                </a:extLst>
              </a:tr>
            </a:tbl>
          </a:graphicData>
        </a:graphic>
      </p:graphicFrame>
      <p:pic>
        <p:nvPicPr>
          <p:cNvPr id="7" name="Picture 6">
            <a:extLst>
              <a:ext uri="{FF2B5EF4-FFF2-40B4-BE49-F238E27FC236}">
                <a16:creationId xmlns:a16="http://schemas.microsoft.com/office/drawing/2014/main" id="{9C719A43-2C70-8F30-5FEF-C96C7B39270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49819"/>
            <a:ext cx="486743" cy="527403"/>
          </a:xfrm>
          <a:prstGeom prst="rect">
            <a:avLst/>
          </a:prstGeom>
        </p:spPr>
      </p:pic>
    </p:spTree>
    <p:extLst>
      <p:ext uri="{BB962C8B-B14F-4D97-AF65-F5344CB8AC3E}">
        <p14:creationId xmlns:p14="http://schemas.microsoft.com/office/powerpoint/2010/main" val="1681001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E7A2E49-1BC8-6055-EF74-48304528A856}"/>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910172EF-8F52-5553-BAE1-ECF382E14257}"/>
              </a:ext>
            </a:extLst>
          </p:cNvPr>
          <p:cNvSpPr>
            <a:spLocks noGrp="1"/>
          </p:cNvSpPr>
          <p:nvPr>
            <p:ph type="ftr" sz="quarter" idx="11"/>
          </p:nvPr>
        </p:nvSpPr>
        <p:spPr>
          <a:xfrm>
            <a:off x="1808822" y="9181402"/>
            <a:ext cx="3060338"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5C3850E1-7D5B-92C1-A4C2-299D9FEB93C1}"/>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Title 1">
            <a:extLst>
              <a:ext uri="{FF2B5EF4-FFF2-40B4-BE49-F238E27FC236}">
                <a16:creationId xmlns:a16="http://schemas.microsoft.com/office/drawing/2014/main" id="{55C3B61E-2DE4-9F15-CEA1-C27BC72F1C12}"/>
              </a:ext>
            </a:extLst>
          </p:cNvPr>
          <p:cNvSpPr txBox="1">
            <a:spLocks/>
          </p:cNvSpPr>
          <p:nvPr/>
        </p:nvSpPr>
        <p:spPr>
          <a:xfrm>
            <a:off x="323528" y="1110735"/>
            <a:ext cx="7886700" cy="504056"/>
          </a:xfrm>
          <a:prstGeom prst="rect">
            <a:avLst/>
          </a:prstGeom>
        </p:spPr>
        <p:txBody>
          <a:bodyPr vert="horz" lIns="91440" tIns="45720" rIns="91440" bIns="45720" rtlCol="0" anchor="ctr">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a:latin typeface="+mn-lt"/>
              </a:rPr>
              <a:t>Appropriate speed</a:t>
            </a:r>
            <a:endParaRPr lang="en-GB" b="1" i="1" dirty="0">
              <a:latin typeface="+mn-lt"/>
            </a:endParaRPr>
          </a:p>
        </p:txBody>
      </p:sp>
      <p:graphicFrame>
        <p:nvGraphicFramePr>
          <p:cNvPr id="7" name="Table 6">
            <a:extLst>
              <a:ext uri="{FF2B5EF4-FFF2-40B4-BE49-F238E27FC236}">
                <a16:creationId xmlns:a16="http://schemas.microsoft.com/office/drawing/2014/main" id="{94C8F7F5-26C2-B898-C3A6-D38AAE175209}"/>
              </a:ext>
            </a:extLst>
          </p:cNvPr>
          <p:cNvGraphicFramePr>
            <a:graphicFrameLocks noGrp="1"/>
          </p:cNvGraphicFramePr>
          <p:nvPr>
            <p:extLst>
              <p:ext uri="{D42A27DB-BD31-4B8C-83A1-F6EECF244321}">
                <p14:modId xmlns:p14="http://schemas.microsoft.com/office/powerpoint/2010/main" val="1729860878"/>
              </p:ext>
            </p:extLst>
          </p:nvPr>
        </p:nvGraphicFramePr>
        <p:xfrm>
          <a:off x="328464" y="1734824"/>
          <a:ext cx="6196881" cy="6248205"/>
        </p:xfrm>
        <a:graphic>
          <a:graphicData uri="http://schemas.openxmlformats.org/drawingml/2006/table">
            <a:tbl>
              <a:tblPr firstRow="1" bandRow="1">
                <a:tableStyleId>{5C22544A-7EE6-4342-B048-85BDC9FD1C3A}</a:tableStyleId>
              </a:tblPr>
              <a:tblGrid>
                <a:gridCol w="1246737">
                  <a:extLst>
                    <a:ext uri="{9D8B030D-6E8A-4147-A177-3AD203B41FA5}">
                      <a16:colId xmlns:a16="http://schemas.microsoft.com/office/drawing/2014/main" val="866942991"/>
                    </a:ext>
                  </a:extLst>
                </a:gridCol>
                <a:gridCol w="2475072">
                  <a:extLst>
                    <a:ext uri="{9D8B030D-6E8A-4147-A177-3AD203B41FA5}">
                      <a16:colId xmlns:a16="http://schemas.microsoft.com/office/drawing/2014/main" val="3383597148"/>
                    </a:ext>
                  </a:extLst>
                </a:gridCol>
                <a:gridCol w="2475072">
                  <a:extLst>
                    <a:ext uri="{9D8B030D-6E8A-4147-A177-3AD203B41FA5}">
                      <a16:colId xmlns:a16="http://schemas.microsoft.com/office/drawing/2014/main" val="3869022966"/>
                    </a:ext>
                  </a:extLst>
                </a:gridCol>
              </a:tblGrid>
              <a:tr h="481872">
                <a:tc>
                  <a:txBody>
                    <a:bodyPr/>
                    <a:lstStyle/>
                    <a:p>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fast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i="1" dirty="0">
                          <a:solidFill>
                            <a:sysClr val="windowText" lastClr="000000"/>
                          </a:solidFill>
                        </a:rPr>
                        <a:t>Too slow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5751697"/>
                  </a:ext>
                </a:extLst>
              </a:tr>
              <a:tr h="1922111">
                <a:tc>
                  <a:txBody>
                    <a:bodyPr/>
                    <a:lstStyle/>
                    <a:p>
                      <a:pPr algn="ctr"/>
                      <a:r>
                        <a:rPr lang="en-GB" sz="1100" b="1" i="1" dirty="0">
                          <a:solidFill>
                            <a:sysClr val="windowText" lastClr="000000"/>
                          </a:solidFill>
                        </a:rPr>
                        <a:t>Credible/</a:t>
                      </a:r>
                    </a:p>
                    <a:p>
                      <a:pPr algn="ctr"/>
                      <a:r>
                        <a:rPr lang="en-GB" sz="1100" b="1" i="1" dirty="0">
                          <a:solidFill>
                            <a:sysClr val="windowText" lastClr="000000"/>
                          </a:solidFill>
                        </a:rPr>
                        <a:t>Ethos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2093926"/>
                  </a:ext>
                </a:extLst>
              </a:tr>
              <a:tr h="1922111">
                <a:tc>
                  <a:txBody>
                    <a:bodyPr/>
                    <a:lstStyle/>
                    <a:p>
                      <a:pPr algn="ctr"/>
                      <a:r>
                        <a:rPr lang="en-GB" sz="1100" b="1" i="1" dirty="0">
                          <a:solidFill>
                            <a:sysClr val="windowText" lastClr="000000"/>
                          </a:solidFill>
                        </a:rPr>
                        <a:t>Authentic/</a:t>
                      </a:r>
                    </a:p>
                    <a:p>
                      <a:pPr algn="ctr"/>
                      <a:r>
                        <a:rPr lang="en-GB" sz="1100" b="1" i="1" dirty="0">
                          <a:solidFill>
                            <a:sysClr val="windowText" lastClr="000000"/>
                          </a:solidFill>
                        </a:rPr>
                        <a:t>Pathos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1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7872942"/>
                  </a:ext>
                </a:extLst>
              </a:tr>
              <a:tr h="1922111">
                <a:tc>
                  <a:txBody>
                    <a:bodyPr/>
                    <a:lstStyle/>
                    <a:p>
                      <a:pPr algn="ctr"/>
                      <a:r>
                        <a:rPr lang="en-GB" sz="1100" b="1" i="1" dirty="0">
                          <a:solidFill>
                            <a:sysClr val="windowText" lastClr="000000"/>
                          </a:solidFill>
                        </a:rPr>
                        <a:t>Prepared/Logos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8044995"/>
                  </a:ext>
                </a:extLst>
              </a:tr>
            </a:tbl>
          </a:graphicData>
        </a:graphic>
      </p:graphicFrame>
      <p:sp>
        <p:nvSpPr>
          <p:cNvPr id="8" name="TextBox 7">
            <a:extLst>
              <a:ext uri="{FF2B5EF4-FFF2-40B4-BE49-F238E27FC236}">
                <a16:creationId xmlns:a16="http://schemas.microsoft.com/office/drawing/2014/main" id="{C027C0C1-1479-D97B-2FCE-04C1E622F4B5}"/>
              </a:ext>
            </a:extLst>
          </p:cNvPr>
          <p:cNvSpPr txBox="1"/>
          <p:nvPr/>
        </p:nvSpPr>
        <p:spPr>
          <a:xfrm>
            <a:off x="323528" y="8350932"/>
            <a:ext cx="6196881" cy="461665"/>
          </a:xfrm>
          <a:prstGeom prst="rect">
            <a:avLst/>
          </a:prstGeom>
          <a:solidFill>
            <a:srgbClr val="C3D821"/>
          </a:solidFill>
        </p:spPr>
        <p:txBody>
          <a:bodyPr wrap="square" rtlCol="0">
            <a:spAutoFit/>
          </a:bodyPr>
          <a:lstStyle/>
          <a:p>
            <a:r>
              <a:rPr lang="en-GB" sz="1200" dirty="0"/>
              <a:t>Discuss together how the speed you speak at might impact the ethos, pathos, and logos of your pitch. </a:t>
            </a:r>
          </a:p>
        </p:txBody>
      </p:sp>
      <p:pic>
        <p:nvPicPr>
          <p:cNvPr id="2" name="Picture 1">
            <a:extLst>
              <a:ext uri="{FF2B5EF4-FFF2-40B4-BE49-F238E27FC236}">
                <a16:creationId xmlns:a16="http://schemas.microsoft.com/office/drawing/2014/main" id="{337350DD-1825-6221-8F16-584AF062B7E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77037" y="9180500"/>
            <a:ext cx="486743" cy="527403"/>
          </a:xfrm>
          <a:prstGeom prst="rect">
            <a:avLst/>
          </a:prstGeom>
        </p:spPr>
      </p:pic>
    </p:spTree>
    <p:extLst>
      <p:ext uri="{BB962C8B-B14F-4D97-AF65-F5344CB8AC3E}">
        <p14:creationId xmlns:p14="http://schemas.microsoft.com/office/powerpoint/2010/main" val="28518895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4B582-3CDC-4E74-854F-4A1E218EC6BE}"/>
              </a:ext>
            </a:extLst>
          </p:cNvPr>
          <p:cNvSpPr>
            <a:spLocks noGrp="1"/>
          </p:cNvSpPr>
          <p:nvPr>
            <p:ph type="title"/>
          </p:nvPr>
        </p:nvSpPr>
        <p:spPr>
          <a:xfrm>
            <a:off x="260648" y="1064568"/>
            <a:ext cx="5915025" cy="360035"/>
          </a:xfrm>
        </p:spPr>
        <p:txBody>
          <a:bodyPr>
            <a:normAutofit fontScale="90000"/>
          </a:bodyPr>
          <a:lstStyle/>
          <a:p>
            <a:r>
              <a:rPr lang="en-GB" b="1" i="1" dirty="0"/>
              <a:t>A change of pace</a:t>
            </a:r>
          </a:p>
        </p:txBody>
      </p:sp>
      <p:sp>
        <p:nvSpPr>
          <p:cNvPr id="3" name="Date Placeholder 2">
            <a:extLst>
              <a:ext uri="{FF2B5EF4-FFF2-40B4-BE49-F238E27FC236}">
                <a16:creationId xmlns:a16="http://schemas.microsoft.com/office/drawing/2014/main" id="{D3B7E88A-2EC2-892C-8FEA-69D12877F3E1}"/>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F2ABDA6F-D55A-3926-F8CF-92DEBA4D79F2}"/>
              </a:ext>
            </a:extLst>
          </p:cNvPr>
          <p:cNvSpPr>
            <a:spLocks noGrp="1"/>
          </p:cNvSpPr>
          <p:nvPr>
            <p:ph type="ftr" sz="quarter" idx="11"/>
          </p:nvPr>
        </p:nvSpPr>
        <p:spPr>
          <a:xfrm>
            <a:off x="1556792" y="9181402"/>
            <a:ext cx="316835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81C24547-DBC0-F3A3-676B-1D26ADA18D74}"/>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6" name="TextBox 5">
            <a:extLst>
              <a:ext uri="{FF2B5EF4-FFF2-40B4-BE49-F238E27FC236}">
                <a16:creationId xmlns:a16="http://schemas.microsoft.com/office/drawing/2014/main" id="{3305D4B9-A253-B66F-99B5-CD06E268CE5A}"/>
              </a:ext>
            </a:extLst>
          </p:cNvPr>
          <p:cNvSpPr txBox="1"/>
          <p:nvPr/>
        </p:nvSpPr>
        <p:spPr>
          <a:xfrm>
            <a:off x="260648" y="1555629"/>
            <a:ext cx="6336704" cy="3168352"/>
          </a:xfrm>
          <a:prstGeom prst="rect">
            <a:avLst/>
          </a:prstGeom>
          <a:noFill/>
          <a:ln w="28575">
            <a:solidFill>
              <a:srgbClr val="F58A1D"/>
            </a:solidFill>
          </a:ln>
        </p:spPr>
        <p:txBody>
          <a:bodyPr wrap="square" lIns="180000" rIns="180000" anchor="ctr">
            <a:noAutofit/>
          </a:bodyPr>
          <a:lstStyle/>
          <a:p>
            <a:r>
              <a:rPr lang="en-GB" sz="1200" dirty="0"/>
              <a:t>"Today, I'm thrilled to introduce a revolutionary game-changer for your kitchen: the Electric Kettle.</a:t>
            </a:r>
          </a:p>
          <a:p>
            <a:endParaRPr lang="en-GB" sz="1200" dirty="0"/>
          </a:p>
          <a:p>
            <a:r>
              <a:rPr lang="en-GB" sz="1200" dirty="0"/>
              <a:t>Picture this: a seamless morning routine, where your perfect cup of tea or coffee is just moments away. The electric kettle is not just any boring old kitchen appliance; it's a catalyst for convenience and comfort in your daily life.</a:t>
            </a:r>
          </a:p>
          <a:p>
            <a:endParaRPr lang="en-GB" sz="1200" dirty="0"/>
          </a:p>
          <a:p>
            <a:r>
              <a:rPr lang="en-GB" sz="1200" dirty="0"/>
              <a:t>Let me walk you through its magic. First and foremost, speed. With a </a:t>
            </a:r>
            <a:r>
              <a:rPr lang="en-GB" sz="1200" b="1" dirty="0">
                <a:highlight>
                  <a:srgbClr val="FFFF00"/>
                </a:highlight>
              </a:rPr>
              <a:t>lightning-fast boiling time</a:t>
            </a:r>
            <a:r>
              <a:rPr lang="en-GB" sz="1200" dirty="0"/>
              <a:t>, you'll have hot water at your command within moments. No more waiting idly for the water to boil, </a:t>
            </a:r>
            <a:r>
              <a:rPr lang="en-GB" sz="1200" b="1" dirty="0">
                <a:highlight>
                  <a:srgbClr val="FFFF00"/>
                </a:highlight>
              </a:rPr>
              <a:t>wasting precious minutes of your day</a:t>
            </a:r>
            <a:r>
              <a:rPr lang="en-GB" sz="1200" dirty="0">
                <a:highlight>
                  <a:srgbClr val="FFFF00"/>
                </a:highlight>
              </a:rPr>
              <a:t>.</a:t>
            </a:r>
          </a:p>
          <a:p>
            <a:endParaRPr lang="en-GB" sz="1200" dirty="0"/>
          </a:p>
          <a:p>
            <a:r>
              <a:rPr lang="en-GB" sz="1200" dirty="0"/>
              <a:t>But it's not just about speed; it's about precision. The electric kettle ensures the water is heated to the exact temperature you desire. Say goodbye to guessing games or heating water beyond what's needed. Perfect for the ideal cup of tea, coffee, or even quick and easy meals like instant noodles or porridge.”</a:t>
            </a:r>
          </a:p>
        </p:txBody>
      </p:sp>
      <p:sp>
        <p:nvSpPr>
          <p:cNvPr id="7" name="TextBox 6">
            <a:extLst>
              <a:ext uri="{FF2B5EF4-FFF2-40B4-BE49-F238E27FC236}">
                <a16:creationId xmlns:a16="http://schemas.microsoft.com/office/drawing/2014/main" id="{A70BBBD1-D629-CD83-E4E8-ED1BD601C9A1}"/>
              </a:ext>
            </a:extLst>
          </p:cNvPr>
          <p:cNvSpPr txBox="1"/>
          <p:nvPr/>
        </p:nvSpPr>
        <p:spPr>
          <a:xfrm>
            <a:off x="260648" y="4795984"/>
            <a:ext cx="6336704" cy="2888859"/>
          </a:xfrm>
          <a:prstGeom prst="rect">
            <a:avLst/>
          </a:prstGeom>
          <a:solidFill>
            <a:srgbClr val="FED40B">
              <a:alpha val="25098"/>
            </a:srgbClr>
          </a:solidFill>
        </p:spPr>
        <p:txBody>
          <a:bodyPr wrap="square" lIns="108000" bIns="72000" rtlCol="0">
            <a:spAutoFit/>
          </a:bodyPr>
          <a:lstStyle/>
          <a:p>
            <a:r>
              <a:rPr lang="en-GB" sz="1200" dirty="0"/>
              <a:t>Read this example opening to a pitch for the electric kettle. </a:t>
            </a:r>
          </a:p>
          <a:p>
            <a:endParaRPr lang="en-GB" sz="1200" dirty="0"/>
          </a:p>
          <a:p>
            <a:r>
              <a:rPr lang="en-GB" sz="1200" dirty="0"/>
              <a:t>Look at the two highlighted phrases.</a:t>
            </a:r>
          </a:p>
          <a:p>
            <a:endParaRPr lang="en-GB" sz="1200" dirty="0"/>
          </a:p>
          <a:p>
            <a:pPr marL="285750" indent="-285750">
              <a:buFont typeface="Arial" panose="020B0604020202020204" pitchFamily="34" charset="0"/>
              <a:buChar char="•"/>
            </a:pPr>
            <a:r>
              <a:rPr lang="en-GB" sz="1200" dirty="0"/>
              <a:t>Which would be better read faster, and which read slower?</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dirty="0"/>
              <a:t>Why?</a:t>
            </a:r>
          </a:p>
          <a:p>
            <a:pPr marL="285750" indent="-285750">
              <a:buFont typeface="Arial" panose="020B0604020202020204" pitchFamily="34" charset="0"/>
              <a:buChar char="•"/>
            </a:pPr>
            <a:endParaRPr lang="en-GB" sz="1200" dirty="0"/>
          </a:p>
          <a:p>
            <a:br>
              <a:rPr lang="en-GB" sz="1200" dirty="0"/>
            </a:br>
            <a:endParaRPr lang="en-GB" sz="1200" dirty="0"/>
          </a:p>
          <a:p>
            <a:pPr marL="285750" indent="-285750">
              <a:buFont typeface="Arial" panose="020B0604020202020204" pitchFamily="34" charset="0"/>
              <a:buChar char="•"/>
            </a:pPr>
            <a:r>
              <a:rPr lang="en-GB" sz="1200" dirty="0"/>
              <a:t>Which other phrases/sentences could use a change of pace?</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p:txBody>
      </p:sp>
      <p:sp>
        <p:nvSpPr>
          <p:cNvPr id="8" name="TextBox 7">
            <a:extLst>
              <a:ext uri="{FF2B5EF4-FFF2-40B4-BE49-F238E27FC236}">
                <a16:creationId xmlns:a16="http://schemas.microsoft.com/office/drawing/2014/main" id="{0F4E2B28-09D6-1D9B-392E-F9D641D7C408}"/>
              </a:ext>
            </a:extLst>
          </p:cNvPr>
          <p:cNvSpPr txBox="1"/>
          <p:nvPr/>
        </p:nvSpPr>
        <p:spPr>
          <a:xfrm>
            <a:off x="260648" y="7758583"/>
            <a:ext cx="6336704" cy="1226865"/>
          </a:xfrm>
          <a:prstGeom prst="rect">
            <a:avLst/>
          </a:prstGeom>
          <a:solidFill>
            <a:srgbClr val="C3D821">
              <a:alpha val="25098"/>
            </a:srgbClr>
          </a:solidFill>
        </p:spPr>
        <p:txBody>
          <a:bodyPr wrap="square" lIns="108000" bIns="72000" rtlCol="0">
            <a:spAutoFit/>
          </a:bodyPr>
          <a:lstStyle/>
          <a:p>
            <a:r>
              <a:rPr lang="en-GB" sz="1200" dirty="0"/>
              <a:t>Are there any key phrases in your pitch that would benefit from a change of pace?</a:t>
            </a:r>
            <a:br>
              <a:rPr lang="en-GB" sz="1200" dirty="0"/>
            </a:br>
            <a:br>
              <a:rPr lang="en-GB" sz="1200" dirty="0"/>
            </a:br>
            <a:br>
              <a:rPr lang="en-GB" sz="1200" dirty="0"/>
            </a:br>
            <a:br>
              <a:rPr lang="en-GB" sz="1200" dirty="0"/>
            </a:br>
            <a:br>
              <a:rPr lang="en-GB" sz="1200" dirty="0"/>
            </a:br>
            <a:endParaRPr lang="en-GB" sz="1200" dirty="0"/>
          </a:p>
        </p:txBody>
      </p:sp>
      <p:pic>
        <p:nvPicPr>
          <p:cNvPr id="9" name="Picture 8">
            <a:extLst>
              <a:ext uri="{FF2B5EF4-FFF2-40B4-BE49-F238E27FC236}">
                <a16:creationId xmlns:a16="http://schemas.microsoft.com/office/drawing/2014/main" id="{5F229A5E-10DF-A052-73EF-01B709112771}"/>
              </a:ext>
            </a:extLst>
          </p:cNvPr>
          <p:cNvPicPr>
            <a:picLocks noChangeAspect="1"/>
          </p:cNvPicPr>
          <p:nvPr/>
        </p:nvPicPr>
        <p:blipFill>
          <a:blip r:embed="rId2"/>
          <a:stretch>
            <a:fillRect/>
          </a:stretch>
        </p:blipFill>
        <p:spPr>
          <a:xfrm>
            <a:off x="5733256" y="1061350"/>
            <a:ext cx="786943" cy="396302"/>
          </a:xfrm>
          <a:prstGeom prst="rect">
            <a:avLst/>
          </a:prstGeom>
        </p:spPr>
      </p:pic>
      <p:pic>
        <p:nvPicPr>
          <p:cNvPr id="10" name="Picture 9">
            <a:extLst>
              <a:ext uri="{FF2B5EF4-FFF2-40B4-BE49-F238E27FC236}">
                <a16:creationId xmlns:a16="http://schemas.microsoft.com/office/drawing/2014/main" id="{3AB5179A-BF92-618D-3F43-54554F82D49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60381" y="9181401"/>
            <a:ext cx="486743" cy="527403"/>
          </a:xfrm>
          <a:prstGeom prst="rect">
            <a:avLst/>
          </a:prstGeom>
        </p:spPr>
      </p:pic>
    </p:spTree>
    <p:extLst>
      <p:ext uri="{BB962C8B-B14F-4D97-AF65-F5344CB8AC3E}">
        <p14:creationId xmlns:p14="http://schemas.microsoft.com/office/powerpoint/2010/main" val="2292663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2041E86-E02F-DF04-69E6-530CB038C076}"/>
              </a:ext>
            </a:extLst>
          </p:cNvPr>
          <p:cNvGrpSpPr/>
          <p:nvPr/>
        </p:nvGrpSpPr>
        <p:grpSpPr>
          <a:xfrm>
            <a:off x="5031405" y="1131852"/>
            <a:ext cx="1506029" cy="1483288"/>
            <a:chOff x="5851597" y="1475085"/>
            <a:chExt cx="2376546" cy="2304256"/>
          </a:xfrm>
        </p:grpSpPr>
        <p:pic>
          <p:nvPicPr>
            <p:cNvPr id="12" name="Picture 11">
              <a:extLst>
                <a:ext uri="{FF2B5EF4-FFF2-40B4-BE49-F238E27FC236}">
                  <a16:creationId xmlns:a16="http://schemas.microsoft.com/office/drawing/2014/main" id="{ACEDF768-E56F-17B4-BB36-08FCD1F3B2C5}"/>
                </a:ext>
              </a:extLst>
            </p:cNvPr>
            <p:cNvPicPr>
              <a:picLocks noChangeAspect="1"/>
            </p:cNvPicPr>
            <p:nvPr/>
          </p:nvPicPr>
          <p:blipFill>
            <a:blip r:embed="rId2"/>
            <a:stretch>
              <a:fillRect/>
            </a:stretch>
          </p:blipFill>
          <p:spPr>
            <a:xfrm>
              <a:off x="5851597" y="1475085"/>
              <a:ext cx="2376546" cy="2304256"/>
            </a:xfrm>
            <a:prstGeom prst="rect">
              <a:avLst/>
            </a:prstGeom>
          </p:spPr>
        </p:pic>
        <p:sp>
          <p:nvSpPr>
            <p:cNvPr id="13" name="TextBox 12">
              <a:extLst>
                <a:ext uri="{FF2B5EF4-FFF2-40B4-BE49-F238E27FC236}">
                  <a16:creationId xmlns:a16="http://schemas.microsoft.com/office/drawing/2014/main" id="{74E85C49-A96F-DD6D-1F52-C4263355C026}"/>
                </a:ext>
              </a:extLst>
            </p:cNvPr>
            <p:cNvSpPr txBox="1">
              <a:spLocks/>
            </p:cNvSpPr>
            <p:nvPr/>
          </p:nvSpPr>
          <p:spPr>
            <a:xfrm rot="20736454">
              <a:off x="6421553" y="2349078"/>
              <a:ext cx="1270878" cy="400109"/>
            </a:xfrm>
            <a:prstGeom prst="rect">
              <a:avLst/>
            </a:prstGeom>
            <a:noFill/>
          </p:spPr>
          <p:txBody>
            <a:bodyPr wrap="square" rtlCol="0">
              <a:spAutoFit/>
            </a:bodyPr>
            <a:lstStyle/>
            <a:p>
              <a:r>
                <a:rPr lang="en-GB" sz="2000" b="1" dirty="0">
                  <a:solidFill>
                    <a:schemeClr val="bg1"/>
                  </a:solidFill>
                  <a:latin typeface="Freestyle Script" panose="030804020302050B0404" pitchFamily="66" charset="0"/>
                </a:rPr>
                <a:t>Emphasis</a:t>
              </a:r>
            </a:p>
          </p:txBody>
        </p:sp>
      </p:grpSp>
      <p:sp>
        <p:nvSpPr>
          <p:cNvPr id="2" name="Title 1">
            <a:extLst>
              <a:ext uri="{FF2B5EF4-FFF2-40B4-BE49-F238E27FC236}">
                <a16:creationId xmlns:a16="http://schemas.microsoft.com/office/drawing/2014/main" id="{38B24B07-8744-DEA0-1D0A-C6510DDABF25}"/>
              </a:ext>
            </a:extLst>
          </p:cNvPr>
          <p:cNvSpPr>
            <a:spLocks noGrp="1"/>
          </p:cNvSpPr>
          <p:nvPr>
            <p:ph type="title"/>
          </p:nvPr>
        </p:nvSpPr>
        <p:spPr>
          <a:xfrm>
            <a:off x="260648" y="1208584"/>
            <a:ext cx="5915025" cy="527403"/>
          </a:xfrm>
        </p:spPr>
        <p:txBody>
          <a:bodyPr>
            <a:normAutofit fontScale="90000"/>
          </a:bodyPr>
          <a:lstStyle/>
          <a:p>
            <a:r>
              <a:rPr lang="en-US" b="1" i="1" dirty="0">
                <a:latin typeface="+mn-lt"/>
              </a:rPr>
              <a:t>Using voice for emphasis</a:t>
            </a:r>
            <a:endParaRPr lang="en-GB" dirty="0"/>
          </a:p>
        </p:txBody>
      </p:sp>
      <p:sp>
        <p:nvSpPr>
          <p:cNvPr id="3" name="Date Placeholder 2">
            <a:extLst>
              <a:ext uri="{FF2B5EF4-FFF2-40B4-BE49-F238E27FC236}">
                <a16:creationId xmlns:a16="http://schemas.microsoft.com/office/drawing/2014/main" id="{31063C8C-5C68-959B-06AA-96038FC2D08B}"/>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EF3A1E6E-AA4C-B8E7-4D00-9931D175B006}"/>
              </a:ext>
            </a:extLst>
          </p:cNvPr>
          <p:cNvSpPr>
            <a:spLocks noGrp="1"/>
          </p:cNvSpPr>
          <p:nvPr>
            <p:ph type="ftr" sz="quarter" idx="11"/>
          </p:nvPr>
        </p:nvSpPr>
        <p:spPr>
          <a:xfrm>
            <a:off x="1677684" y="9181402"/>
            <a:ext cx="297545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BE7591DC-1D29-1CE6-A05C-F0B4D24D039E}"/>
              </a:ext>
            </a:extLst>
          </p:cNvPr>
          <p:cNvSpPr>
            <a:spLocks noGrp="1"/>
          </p:cNvSpPr>
          <p:nvPr>
            <p:ph type="sldNum" sz="quarter" idx="12"/>
          </p:nvPr>
        </p:nvSpPr>
        <p:spPr/>
        <p:txBody>
          <a:bodyPr/>
          <a:lstStyle/>
          <a:p>
            <a:fld id="{EFC07C4F-4DD7-4452-9CBE-7B4BC77324C7}" type="slidenum">
              <a:rPr lang="en-GB" smtClean="0"/>
              <a:t>23</a:t>
            </a:fld>
            <a:endParaRPr lang="en-GB"/>
          </a:p>
        </p:txBody>
      </p:sp>
      <p:sp>
        <p:nvSpPr>
          <p:cNvPr id="6" name="TextBox 5">
            <a:extLst>
              <a:ext uri="{FF2B5EF4-FFF2-40B4-BE49-F238E27FC236}">
                <a16:creationId xmlns:a16="http://schemas.microsoft.com/office/drawing/2014/main" id="{D6ADC412-4848-3489-2301-55DB3B8FA5F7}"/>
              </a:ext>
            </a:extLst>
          </p:cNvPr>
          <p:cNvSpPr txBox="1"/>
          <p:nvPr/>
        </p:nvSpPr>
        <p:spPr>
          <a:xfrm>
            <a:off x="402068" y="2079034"/>
            <a:ext cx="4572000" cy="338554"/>
          </a:xfrm>
          <a:prstGeom prst="rect">
            <a:avLst/>
          </a:prstGeom>
          <a:solidFill>
            <a:srgbClr val="C3D71D"/>
          </a:solidFill>
        </p:spPr>
        <p:txBody>
          <a:bodyPr wrap="square">
            <a:spAutoFit/>
          </a:bodyPr>
          <a:lstStyle/>
          <a:p>
            <a:pPr algn="ctr"/>
            <a:r>
              <a:rPr lang="en-GB" sz="1600" dirty="0"/>
              <a:t>"I didn't say she stole my money."</a:t>
            </a:r>
          </a:p>
        </p:txBody>
      </p:sp>
      <p:sp>
        <p:nvSpPr>
          <p:cNvPr id="7" name="TextBox 6">
            <a:extLst>
              <a:ext uri="{FF2B5EF4-FFF2-40B4-BE49-F238E27FC236}">
                <a16:creationId xmlns:a16="http://schemas.microsoft.com/office/drawing/2014/main" id="{CECD83C8-3F88-198C-4550-08FA47B375BC}"/>
              </a:ext>
            </a:extLst>
          </p:cNvPr>
          <p:cNvSpPr txBox="1"/>
          <p:nvPr/>
        </p:nvSpPr>
        <p:spPr>
          <a:xfrm>
            <a:off x="402068" y="2690614"/>
            <a:ext cx="5915025" cy="1615827"/>
          </a:xfrm>
          <a:prstGeom prst="rect">
            <a:avLst/>
          </a:prstGeom>
          <a:solidFill>
            <a:srgbClr val="C1DA23">
              <a:alpha val="25098"/>
            </a:srgbClr>
          </a:solidFill>
        </p:spPr>
        <p:txBody>
          <a:bodyPr wrap="square" rtlCol="0">
            <a:spAutoFit/>
          </a:bodyPr>
          <a:lstStyle/>
          <a:p>
            <a:r>
              <a:rPr lang="en-GB" sz="1100" dirty="0"/>
              <a:t>Try to say the sentence to create each of these meanings by placing the emphasis on a different word:</a:t>
            </a:r>
          </a:p>
          <a:p>
            <a:pPr marL="285750" indent="-285750" algn="ctr">
              <a:buFont typeface="Arial" panose="020B0604020202020204" pitchFamily="34" charset="0"/>
              <a:buChar char="•"/>
            </a:pPr>
            <a:endParaRPr lang="en-GB" sz="1100" dirty="0"/>
          </a:p>
          <a:p>
            <a:pPr marL="285750" indent="-285750" algn="l">
              <a:buFont typeface="Arial" panose="020B0604020202020204" pitchFamily="34" charset="0"/>
              <a:buChar char="•"/>
            </a:pPr>
            <a:r>
              <a:rPr lang="en-GB" sz="1100" b="0" i="0" dirty="0">
                <a:effectLst/>
              </a:rPr>
              <a:t>Maybe she borrowed it.</a:t>
            </a:r>
          </a:p>
          <a:p>
            <a:pPr marL="285750" indent="-285750" algn="l">
              <a:buFont typeface="Arial" panose="020B0604020202020204" pitchFamily="34" charset="0"/>
              <a:buChar char="•"/>
            </a:pPr>
            <a:r>
              <a:rPr lang="en-GB" sz="1100" b="0" i="0" dirty="0">
                <a:effectLst/>
              </a:rPr>
              <a:t>It was someone else, not her.</a:t>
            </a:r>
          </a:p>
          <a:p>
            <a:pPr marL="285750" indent="-285750" algn="l">
              <a:buFont typeface="Arial" panose="020B0604020202020204" pitchFamily="34" charset="0"/>
              <a:buChar char="•"/>
            </a:pPr>
            <a:r>
              <a:rPr lang="en-GB" sz="1100" b="0" i="0" dirty="0">
                <a:effectLst/>
              </a:rPr>
              <a:t>She stole something else.</a:t>
            </a:r>
          </a:p>
          <a:p>
            <a:pPr marL="285750" indent="-285750" algn="l">
              <a:buFont typeface="Arial" panose="020B0604020202020204" pitchFamily="34" charset="0"/>
              <a:buChar char="•"/>
            </a:pPr>
            <a:r>
              <a:rPr lang="en-GB" sz="1100" b="0" i="0" dirty="0">
                <a:effectLst/>
              </a:rPr>
              <a:t>Someone else said it.</a:t>
            </a:r>
          </a:p>
          <a:p>
            <a:pPr marL="285750" indent="-285750" algn="l">
              <a:buFont typeface="Arial" panose="020B0604020202020204" pitchFamily="34" charset="0"/>
              <a:buChar char="•"/>
            </a:pPr>
            <a:r>
              <a:rPr lang="en-GB" sz="1100" b="0" i="0" dirty="0">
                <a:effectLst/>
              </a:rPr>
              <a:t>I implied it or wrote it.</a:t>
            </a:r>
          </a:p>
          <a:p>
            <a:pPr marL="285750" indent="-285750" algn="l">
              <a:buFont typeface="Arial" panose="020B0604020202020204" pitchFamily="34" charset="0"/>
              <a:buChar char="•"/>
            </a:pPr>
            <a:r>
              <a:rPr lang="en-GB" sz="1100" b="0" i="0" dirty="0">
                <a:effectLst/>
              </a:rPr>
              <a:t>It was someone else's money.</a:t>
            </a:r>
            <a:endParaRPr lang="en-GB" sz="1100" dirty="0"/>
          </a:p>
        </p:txBody>
      </p:sp>
      <p:sp>
        <p:nvSpPr>
          <p:cNvPr id="8" name="TextBox 7">
            <a:extLst>
              <a:ext uri="{FF2B5EF4-FFF2-40B4-BE49-F238E27FC236}">
                <a16:creationId xmlns:a16="http://schemas.microsoft.com/office/drawing/2014/main" id="{CA5D5511-59F4-6CC9-B417-594E9EAA64B2}"/>
              </a:ext>
            </a:extLst>
          </p:cNvPr>
          <p:cNvSpPr txBox="1"/>
          <p:nvPr/>
        </p:nvSpPr>
        <p:spPr>
          <a:xfrm>
            <a:off x="402069" y="5207050"/>
            <a:ext cx="5915025" cy="2862322"/>
          </a:xfrm>
          <a:prstGeom prst="rect">
            <a:avLst/>
          </a:prstGeom>
          <a:solidFill>
            <a:srgbClr val="FED40B">
              <a:alpha val="25098"/>
            </a:srgbClr>
          </a:solidFill>
        </p:spPr>
        <p:txBody>
          <a:bodyPr wrap="square">
            <a:spAutoFit/>
          </a:bodyPr>
          <a:lstStyle/>
          <a:p>
            <a:pPr marL="228600" indent="-228600" algn="just">
              <a:buFont typeface="+mj-lt"/>
              <a:buAutoNum type="arabicPeriod"/>
            </a:pPr>
            <a:r>
              <a:rPr lang="en-GB" sz="1200" b="1" i="1" dirty="0"/>
              <a:t>Impact of Emphasis: </a:t>
            </a:r>
            <a:r>
              <a:rPr lang="en-GB" sz="1200" dirty="0"/>
              <a:t>How did altering which words were stressed in the sentence change its meaning?</a:t>
            </a:r>
          </a:p>
          <a:p>
            <a:pPr marL="228600" indent="-228600" algn="just">
              <a:buFont typeface="+mj-lt"/>
              <a:buAutoNum type="arabicPeriod"/>
            </a:pPr>
            <a:endParaRPr lang="en-GB" sz="1200" dirty="0"/>
          </a:p>
          <a:p>
            <a:pPr marL="228600" indent="-228600" algn="just">
              <a:buFont typeface="+mj-lt"/>
              <a:buAutoNum type="arabicPeriod"/>
            </a:pPr>
            <a:r>
              <a:rPr lang="en-GB" sz="1200" b="1" i="1" dirty="0"/>
              <a:t>Clear Communication</a:t>
            </a:r>
            <a:r>
              <a:rPr lang="en-GB" sz="1200" dirty="0"/>
              <a:t>: Which stressed word or words made the meaning clearest?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b="1" i="1" dirty="0"/>
              <a:t>Understanding Differences: </a:t>
            </a:r>
            <a:r>
              <a:rPr lang="en-GB" sz="1200" dirty="0"/>
              <a:t>Did everyone interpret the changes in emphasis similarly, or were there different understandings? How could we ensure better understanding?</a:t>
            </a:r>
          </a:p>
          <a:p>
            <a:pPr marL="228600" indent="-228600" algn="just">
              <a:buFont typeface="+mj-lt"/>
              <a:buAutoNum type="arabicPeriod"/>
            </a:pPr>
            <a:endParaRPr lang="en-GB" sz="1200" dirty="0"/>
          </a:p>
          <a:p>
            <a:pPr marL="228600" indent="-228600" algn="just">
              <a:buFont typeface="+mj-lt"/>
              <a:buAutoNum type="arabicPeriod"/>
            </a:pPr>
            <a:r>
              <a:rPr lang="en-GB" sz="1200" b="1" i="1" dirty="0"/>
              <a:t>Effect on Tone: </a:t>
            </a:r>
            <a:r>
              <a:rPr lang="en-GB" sz="1200" dirty="0"/>
              <a:t>How did changing the emphasis affect the emotional tone or intent of the sentence? Which emphasis conveyed different feelings or ideas effectively?</a:t>
            </a:r>
          </a:p>
          <a:p>
            <a:pPr marL="228600" indent="-228600" algn="just">
              <a:buFont typeface="+mj-lt"/>
              <a:buAutoNum type="arabicPeriod"/>
            </a:pPr>
            <a:endParaRPr lang="en-GB" sz="1200" dirty="0"/>
          </a:p>
          <a:p>
            <a:pPr marL="228600" indent="-228600" algn="just">
              <a:buFont typeface="+mj-lt"/>
              <a:buAutoNum type="arabicPeriod"/>
            </a:pPr>
            <a:r>
              <a:rPr lang="en-GB" sz="1200" b="1" i="1" dirty="0"/>
              <a:t>Practical Application: </a:t>
            </a:r>
            <a:r>
              <a:rPr lang="en-GB" sz="1200" dirty="0"/>
              <a:t>How might practising emphasis help us in real-life situations, like pitching our product/service? Can you think of situations where emphasising words could be crucial for effective communication?</a:t>
            </a:r>
          </a:p>
        </p:txBody>
      </p:sp>
      <p:sp>
        <p:nvSpPr>
          <p:cNvPr id="9" name="Rectangle 8">
            <a:extLst>
              <a:ext uri="{FF2B5EF4-FFF2-40B4-BE49-F238E27FC236}">
                <a16:creationId xmlns:a16="http://schemas.microsoft.com/office/drawing/2014/main" id="{07E228C6-C039-8FDD-583B-3B255009C44C}"/>
              </a:ext>
            </a:extLst>
          </p:cNvPr>
          <p:cNvSpPr/>
          <p:nvPr/>
        </p:nvSpPr>
        <p:spPr>
          <a:xfrm>
            <a:off x="402068" y="4482094"/>
            <a:ext cx="5915025" cy="527404"/>
          </a:xfrm>
          <a:prstGeom prst="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i="1" dirty="0">
                <a:solidFill>
                  <a:sysClr val="windowText" lastClr="000000"/>
                </a:solidFill>
                <a:latin typeface="+mn-lt"/>
              </a:rPr>
              <a:t>Reflection questions to discuss:</a:t>
            </a:r>
            <a:endParaRPr lang="en-GB" sz="1600" dirty="0">
              <a:solidFill>
                <a:sysClr val="windowText" lastClr="000000"/>
              </a:solidFill>
            </a:endParaRPr>
          </a:p>
        </p:txBody>
      </p:sp>
      <p:pic>
        <p:nvPicPr>
          <p:cNvPr id="10" name="Picture 9">
            <a:extLst>
              <a:ext uri="{FF2B5EF4-FFF2-40B4-BE49-F238E27FC236}">
                <a16:creationId xmlns:a16="http://schemas.microsoft.com/office/drawing/2014/main" id="{AFF63260-9CD9-EFD2-3715-CF5E45E35F7E}"/>
              </a:ext>
            </a:extLst>
          </p:cNvPr>
          <p:cNvPicPr>
            <a:picLocks noChangeAspect="1"/>
          </p:cNvPicPr>
          <p:nvPr/>
        </p:nvPicPr>
        <p:blipFill>
          <a:blip r:embed="rId3"/>
          <a:stretch>
            <a:fillRect/>
          </a:stretch>
        </p:blipFill>
        <p:spPr>
          <a:xfrm>
            <a:off x="3864045" y="8158790"/>
            <a:ext cx="858530" cy="952431"/>
          </a:xfrm>
          <a:prstGeom prst="rect">
            <a:avLst/>
          </a:prstGeom>
        </p:spPr>
      </p:pic>
      <p:pic>
        <p:nvPicPr>
          <p:cNvPr id="11" name="Picture 10">
            <a:extLst>
              <a:ext uri="{FF2B5EF4-FFF2-40B4-BE49-F238E27FC236}">
                <a16:creationId xmlns:a16="http://schemas.microsoft.com/office/drawing/2014/main" id="{A50D9C15-8A4D-170C-7C7B-73F03528A26F}"/>
              </a:ext>
            </a:extLst>
          </p:cNvPr>
          <p:cNvPicPr>
            <a:picLocks noChangeAspect="1"/>
          </p:cNvPicPr>
          <p:nvPr/>
        </p:nvPicPr>
        <p:blipFill>
          <a:blip r:embed="rId4"/>
          <a:stretch>
            <a:fillRect/>
          </a:stretch>
        </p:blipFill>
        <p:spPr>
          <a:xfrm>
            <a:off x="1808820" y="8069372"/>
            <a:ext cx="1185137" cy="1131267"/>
          </a:xfrm>
          <a:prstGeom prst="rect">
            <a:avLst/>
          </a:prstGeom>
        </p:spPr>
      </p:pic>
      <p:pic>
        <p:nvPicPr>
          <p:cNvPr id="15" name="Picture 14">
            <a:extLst>
              <a:ext uri="{FF2B5EF4-FFF2-40B4-BE49-F238E27FC236}">
                <a16:creationId xmlns:a16="http://schemas.microsoft.com/office/drawing/2014/main" id="{20DABA2B-9429-1C12-66EF-F92A97CE395D}"/>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94062" y="9181402"/>
            <a:ext cx="486743" cy="527403"/>
          </a:xfrm>
          <a:prstGeom prst="rect">
            <a:avLst/>
          </a:prstGeom>
        </p:spPr>
      </p:pic>
    </p:spTree>
    <p:extLst>
      <p:ext uri="{BB962C8B-B14F-4D97-AF65-F5344CB8AC3E}">
        <p14:creationId xmlns:p14="http://schemas.microsoft.com/office/powerpoint/2010/main" val="1103553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24B07-8744-DEA0-1D0A-C6510DDABF25}"/>
              </a:ext>
            </a:extLst>
          </p:cNvPr>
          <p:cNvSpPr>
            <a:spLocks noGrp="1"/>
          </p:cNvSpPr>
          <p:nvPr>
            <p:ph type="title"/>
          </p:nvPr>
        </p:nvSpPr>
        <p:spPr>
          <a:xfrm>
            <a:off x="302298" y="1088380"/>
            <a:ext cx="5915025" cy="527403"/>
          </a:xfrm>
        </p:spPr>
        <p:txBody>
          <a:bodyPr>
            <a:normAutofit/>
          </a:bodyPr>
          <a:lstStyle/>
          <a:p>
            <a:r>
              <a:rPr lang="en-US" sz="2800" b="1" i="1" dirty="0">
                <a:latin typeface="+mn-lt"/>
              </a:rPr>
              <a:t>Using </a:t>
            </a:r>
            <a:r>
              <a:rPr lang="en-GB" sz="2800" b="1" i="1" dirty="0">
                <a:latin typeface="+mn-lt"/>
              </a:rPr>
              <a:t>body language for emphasis</a:t>
            </a:r>
            <a:endParaRPr lang="en-GB" sz="2800" dirty="0"/>
          </a:p>
        </p:txBody>
      </p:sp>
      <p:sp>
        <p:nvSpPr>
          <p:cNvPr id="3" name="Date Placeholder 2">
            <a:extLst>
              <a:ext uri="{FF2B5EF4-FFF2-40B4-BE49-F238E27FC236}">
                <a16:creationId xmlns:a16="http://schemas.microsoft.com/office/drawing/2014/main" id="{31063C8C-5C68-959B-06AA-96038FC2D08B}"/>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EF3A1E6E-AA4C-B8E7-4D00-9931D175B006}"/>
              </a:ext>
            </a:extLst>
          </p:cNvPr>
          <p:cNvSpPr>
            <a:spLocks noGrp="1"/>
          </p:cNvSpPr>
          <p:nvPr>
            <p:ph type="ftr" sz="quarter" idx="11"/>
          </p:nvPr>
        </p:nvSpPr>
        <p:spPr>
          <a:xfrm>
            <a:off x="1484782" y="9181402"/>
            <a:ext cx="324036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BE7591DC-1D29-1CE6-A05C-F0B4D24D039E}"/>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6" name="TextBox 5">
            <a:extLst>
              <a:ext uri="{FF2B5EF4-FFF2-40B4-BE49-F238E27FC236}">
                <a16:creationId xmlns:a16="http://schemas.microsoft.com/office/drawing/2014/main" id="{D6ADC412-4848-3489-2301-55DB3B8FA5F7}"/>
              </a:ext>
            </a:extLst>
          </p:cNvPr>
          <p:cNvSpPr txBox="1"/>
          <p:nvPr/>
        </p:nvSpPr>
        <p:spPr>
          <a:xfrm>
            <a:off x="374166" y="1651156"/>
            <a:ext cx="4572000" cy="2833724"/>
          </a:xfrm>
          <a:prstGeom prst="rect">
            <a:avLst/>
          </a:prstGeom>
          <a:solidFill>
            <a:srgbClr val="C3D71D">
              <a:alpha val="50196"/>
            </a:srgbClr>
          </a:solidFill>
        </p:spPr>
        <p:txBody>
          <a:bodyPr wrap="square">
            <a:spAutoFit/>
          </a:bodyPr>
          <a:lstStyle/>
          <a:p>
            <a:pPr marL="342900" indent="-342900">
              <a:lnSpc>
                <a:spcPct val="150000"/>
              </a:lnSpc>
              <a:buFont typeface="+mj-lt"/>
              <a:buAutoNum type="arabicPeriod"/>
            </a:pPr>
            <a:r>
              <a:rPr lang="en-GB" sz="1200" dirty="0"/>
              <a:t>"Act now, limited time offer!"</a:t>
            </a:r>
          </a:p>
          <a:p>
            <a:pPr marL="342900" indent="-342900">
              <a:lnSpc>
                <a:spcPct val="150000"/>
              </a:lnSpc>
              <a:buFont typeface="+mj-lt"/>
              <a:buAutoNum type="arabicPeriod"/>
            </a:pPr>
            <a:r>
              <a:rPr lang="en-GB" sz="1200" dirty="0"/>
              <a:t>"Unmatched quality and reliability."</a:t>
            </a:r>
          </a:p>
          <a:p>
            <a:pPr marL="342900" indent="-342900">
              <a:lnSpc>
                <a:spcPct val="150000"/>
              </a:lnSpc>
              <a:buFont typeface="+mj-lt"/>
              <a:buAutoNum type="arabicPeriod"/>
            </a:pPr>
            <a:r>
              <a:rPr lang="en-GB" sz="1200" dirty="0"/>
              <a:t>"Innovative and groundbreaking technology."</a:t>
            </a:r>
          </a:p>
          <a:p>
            <a:pPr marL="342900" indent="-342900">
              <a:lnSpc>
                <a:spcPct val="150000"/>
              </a:lnSpc>
              <a:buFont typeface="+mj-lt"/>
              <a:buAutoNum type="arabicPeriod"/>
            </a:pPr>
            <a:r>
              <a:rPr lang="en-GB" sz="1200" dirty="0"/>
              <a:t>"Elegance meets functionality."</a:t>
            </a:r>
          </a:p>
          <a:p>
            <a:pPr marL="342900" indent="-342900">
              <a:lnSpc>
                <a:spcPct val="150000"/>
              </a:lnSpc>
              <a:buFont typeface="+mj-lt"/>
              <a:buAutoNum type="arabicPeriod"/>
            </a:pPr>
            <a:r>
              <a:rPr lang="en-GB" sz="1200" dirty="0"/>
              <a:t>"Solving your problems effortlessly."</a:t>
            </a:r>
          </a:p>
          <a:p>
            <a:pPr marL="342900" indent="-342900">
              <a:lnSpc>
                <a:spcPct val="150000"/>
              </a:lnSpc>
              <a:buFont typeface="+mj-lt"/>
              <a:buAutoNum type="arabicPeriod"/>
            </a:pPr>
            <a:r>
              <a:rPr lang="en-GB" sz="1200" dirty="0"/>
              <a:t>"Exclusive access to unique benefits."</a:t>
            </a:r>
          </a:p>
          <a:p>
            <a:pPr marL="342900" indent="-342900">
              <a:lnSpc>
                <a:spcPct val="150000"/>
              </a:lnSpc>
              <a:buFont typeface="+mj-lt"/>
              <a:buAutoNum type="arabicPeriod"/>
            </a:pPr>
            <a:r>
              <a:rPr lang="en-GB" sz="1200" dirty="0"/>
              <a:t>"Excitement and thrill in every use."</a:t>
            </a:r>
          </a:p>
          <a:p>
            <a:pPr marL="342900" indent="-342900">
              <a:lnSpc>
                <a:spcPct val="150000"/>
              </a:lnSpc>
              <a:buFont typeface="+mj-lt"/>
              <a:buAutoNum type="arabicPeriod"/>
            </a:pPr>
            <a:r>
              <a:rPr lang="en-GB" sz="1200" dirty="0"/>
              <a:t>"Comfort and ease, simplified."</a:t>
            </a:r>
          </a:p>
          <a:p>
            <a:pPr marL="342900" indent="-342900">
              <a:lnSpc>
                <a:spcPct val="150000"/>
              </a:lnSpc>
              <a:buFont typeface="+mj-lt"/>
              <a:buAutoNum type="arabicPeriod"/>
            </a:pPr>
            <a:r>
              <a:rPr lang="en-GB" sz="1200" dirty="0"/>
              <a:t>"Security you can trust and rely on."</a:t>
            </a:r>
          </a:p>
          <a:p>
            <a:pPr marL="342900" indent="-342900">
              <a:lnSpc>
                <a:spcPct val="150000"/>
              </a:lnSpc>
              <a:buFont typeface="+mj-lt"/>
              <a:buAutoNum type="arabicPeriod"/>
            </a:pPr>
            <a:r>
              <a:rPr lang="en-GB" sz="1200" dirty="0"/>
              <a:t>"Urgent call to action, don't miss out!"</a:t>
            </a:r>
          </a:p>
        </p:txBody>
      </p:sp>
      <p:sp>
        <p:nvSpPr>
          <p:cNvPr id="8" name="TextBox 7">
            <a:extLst>
              <a:ext uri="{FF2B5EF4-FFF2-40B4-BE49-F238E27FC236}">
                <a16:creationId xmlns:a16="http://schemas.microsoft.com/office/drawing/2014/main" id="{CA5D5511-59F4-6CC9-B417-594E9EAA64B2}"/>
              </a:ext>
            </a:extLst>
          </p:cNvPr>
          <p:cNvSpPr txBox="1"/>
          <p:nvPr/>
        </p:nvSpPr>
        <p:spPr>
          <a:xfrm>
            <a:off x="374166" y="5668605"/>
            <a:ext cx="6308685" cy="2677656"/>
          </a:xfrm>
          <a:prstGeom prst="rect">
            <a:avLst/>
          </a:prstGeom>
          <a:solidFill>
            <a:srgbClr val="FED40B">
              <a:alpha val="25098"/>
            </a:srgbClr>
          </a:solidFill>
        </p:spPr>
        <p:txBody>
          <a:bodyPr wrap="square">
            <a:spAutoFit/>
          </a:bodyPr>
          <a:lstStyle/>
          <a:p>
            <a:pPr marL="228600" indent="-228600" algn="just">
              <a:buFont typeface="+mj-lt"/>
              <a:buAutoNum type="arabicPeriod"/>
            </a:pPr>
            <a:r>
              <a:rPr lang="en-GB" sz="1200" dirty="0"/>
              <a:t>How did using body language help in making the meaning clear and easy to understand?</a:t>
            </a:r>
          </a:p>
          <a:p>
            <a:pPr marL="228600" indent="-228600" algn="just">
              <a:buFont typeface="+mj-lt"/>
              <a:buAutoNum type="arabicPeriod"/>
            </a:pPr>
            <a:endParaRPr lang="en-GB" sz="1200" dirty="0"/>
          </a:p>
          <a:p>
            <a:pPr marL="228600" indent="-228600" algn="just">
              <a:buFont typeface="+mj-lt"/>
              <a:buAutoNum type="arabicPeriod"/>
            </a:pPr>
            <a:r>
              <a:rPr lang="en-GB" sz="1200" dirty="0"/>
              <a:t>Which body movements or gestures worked best to show different words? Why do you think so?</a:t>
            </a:r>
          </a:p>
          <a:p>
            <a:pPr marL="228600" indent="-228600" algn="just">
              <a:buFont typeface="+mj-lt"/>
              <a:buAutoNum type="arabicPeriod"/>
            </a:pPr>
            <a:endParaRPr lang="en-GB" sz="1200" dirty="0"/>
          </a:p>
          <a:p>
            <a:pPr marL="228600" indent="-228600" algn="just">
              <a:buFont typeface="+mj-lt"/>
              <a:buAutoNum type="arabicPeriod"/>
            </a:pPr>
            <a:r>
              <a:rPr lang="en-GB" sz="1200" dirty="0"/>
              <a:t>Did people sometimes misunderstand the gestures? How do you think we can make sure our gestures are clear?</a:t>
            </a:r>
          </a:p>
          <a:p>
            <a:pPr marL="228600" indent="-228600" algn="just">
              <a:buFont typeface="+mj-lt"/>
              <a:buAutoNum type="arabicPeriod"/>
            </a:pPr>
            <a:endParaRPr lang="en-GB" sz="1200" dirty="0"/>
          </a:p>
          <a:p>
            <a:pPr marL="228600" indent="-228600" algn="just">
              <a:buFont typeface="+mj-lt"/>
              <a:buAutoNum type="arabicPeriod"/>
            </a:pPr>
            <a:r>
              <a:rPr lang="en-GB" sz="1200" dirty="0"/>
              <a:t>How did your understanding of body language change after doing this activity? How might this knowledge help you communicate better in the future?</a:t>
            </a:r>
          </a:p>
          <a:p>
            <a:pPr marL="228600" indent="-228600" algn="just">
              <a:buFont typeface="+mj-lt"/>
              <a:buAutoNum type="arabicPeriod"/>
            </a:pPr>
            <a:endParaRPr lang="en-GB" sz="1200" dirty="0"/>
          </a:p>
          <a:p>
            <a:pPr marL="228600" indent="-228600" algn="just">
              <a:buFont typeface="+mj-lt"/>
              <a:buAutoNum type="arabicPeriod"/>
            </a:pPr>
            <a:r>
              <a:rPr lang="en-GB" sz="1200" dirty="0"/>
              <a:t>How could we use what we learned about body language in this activity when presenting something, like a project or idea, to a group of people? Which gestures do you think might be most important to use?</a:t>
            </a:r>
          </a:p>
        </p:txBody>
      </p:sp>
      <p:sp>
        <p:nvSpPr>
          <p:cNvPr id="9" name="Rectangle 8">
            <a:extLst>
              <a:ext uri="{FF2B5EF4-FFF2-40B4-BE49-F238E27FC236}">
                <a16:creationId xmlns:a16="http://schemas.microsoft.com/office/drawing/2014/main" id="{07E228C6-C039-8FDD-583B-3B255009C44C}"/>
              </a:ext>
            </a:extLst>
          </p:cNvPr>
          <p:cNvSpPr/>
          <p:nvPr/>
        </p:nvSpPr>
        <p:spPr>
          <a:xfrm>
            <a:off x="3822471" y="4936742"/>
            <a:ext cx="2866057" cy="527404"/>
          </a:xfrm>
          <a:prstGeom prst="rect">
            <a:avLst/>
          </a:prstGeom>
          <a:solidFill>
            <a:srgbClr val="FED4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i="1" dirty="0">
                <a:solidFill>
                  <a:sysClr val="windowText" lastClr="000000"/>
                </a:solidFill>
                <a:latin typeface="+mn-lt"/>
              </a:rPr>
              <a:t>Reflection questions to discuss:</a:t>
            </a:r>
            <a:endParaRPr lang="en-GB" sz="1600" dirty="0">
              <a:solidFill>
                <a:sysClr val="windowText" lastClr="000000"/>
              </a:solidFill>
            </a:endParaRPr>
          </a:p>
        </p:txBody>
      </p:sp>
      <p:pic>
        <p:nvPicPr>
          <p:cNvPr id="15" name="Picture 14">
            <a:extLst>
              <a:ext uri="{FF2B5EF4-FFF2-40B4-BE49-F238E27FC236}">
                <a16:creationId xmlns:a16="http://schemas.microsoft.com/office/drawing/2014/main" id="{5D410C5A-669A-6CB2-A2E7-34EC293E844A}"/>
              </a:ext>
            </a:extLst>
          </p:cNvPr>
          <p:cNvPicPr>
            <a:picLocks noChangeAspect="1"/>
          </p:cNvPicPr>
          <p:nvPr/>
        </p:nvPicPr>
        <p:blipFill>
          <a:blip r:embed="rId2"/>
          <a:stretch>
            <a:fillRect/>
          </a:stretch>
        </p:blipFill>
        <p:spPr>
          <a:xfrm>
            <a:off x="5050004" y="1615783"/>
            <a:ext cx="1632847" cy="1856525"/>
          </a:xfrm>
          <a:prstGeom prst="rect">
            <a:avLst/>
          </a:prstGeom>
        </p:spPr>
      </p:pic>
      <p:pic>
        <p:nvPicPr>
          <p:cNvPr id="16" name="Picture 15">
            <a:extLst>
              <a:ext uri="{FF2B5EF4-FFF2-40B4-BE49-F238E27FC236}">
                <a16:creationId xmlns:a16="http://schemas.microsoft.com/office/drawing/2014/main" id="{B182C8F1-139F-47C1-7612-D9F2C017B91F}"/>
              </a:ext>
            </a:extLst>
          </p:cNvPr>
          <p:cNvPicPr>
            <a:picLocks noChangeAspect="1"/>
          </p:cNvPicPr>
          <p:nvPr/>
        </p:nvPicPr>
        <p:blipFill>
          <a:blip r:embed="rId3"/>
          <a:stretch>
            <a:fillRect/>
          </a:stretch>
        </p:blipFill>
        <p:spPr>
          <a:xfrm>
            <a:off x="2811715" y="4667138"/>
            <a:ext cx="896190" cy="899238"/>
          </a:xfrm>
          <a:prstGeom prst="rect">
            <a:avLst/>
          </a:prstGeom>
        </p:spPr>
      </p:pic>
      <p:pic>
        <p:nvPicPr>
          <p:cNvPr id="7" name="Picture 6">
            <a:extLst>
              <a:ext uri="{FF2B5EF4-FFF2-40B4-BE49-F238E27FC236}">
                <a16:creationId xmlns:a16="http://schemas.microsoft.com/office/drawing/2014/main" id="{3C434EBD-F069-8FA7-9E7F-EC1AD95BFBF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51144" y="9181402"/>
            <a:ext cx="486743" cy="527403"/>
          </a:xfrm>
          <a:prstGeom prst="rect">
            <a:avLst/>
          </a:prstGeom>
        </p:spPr>
      </p:pic>
    </p:spTree>
    <p:extLst>
      <p:ext uri="{BB962C8B-B14F-4D97-AF65-F5344CB8AC3E}">
        <p14:creationId xmlns:p14="http://schemas.microsoft.com/office/powerpoint/2010/main" val="771508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D1A6784-BC2D-EC76-BACD-ED84176E8D4F}"/>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48FFA3D5-2A3B-F161-FA0E-69AC00E45BFA}"/>
              </a:ext>
            </a:extLst>
          </p:cNvPr>
          <p:cNvSpPr>
            <a:spLocks noGrp="1"/>
          </p:cNvSpPr>
          <p:nvPr>
            <p:ph type="ftr" sz="quarter" idx="11"/>
          </p:nvPr>
        </p:nvSpPr>
        <p:spPr>
          <a:xfrm>
            <a:off x="1808822" y="9181402"/>
            <a:ext cx="3060338"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9E521FDE-3C9D-D5DB-2C9F-0D3EA771570C}"/>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6" name="Title 1">
            <a:extLst>
              <a:ext uri="{FF2B5EF4-FFF2-40B4-BE49-F238E27FC236}">
                <a16:creationId xmlns:a16="http://schemas.microsoft.com/office/drawing/2014/main" id="{A32025A8-5F46-F487-017D-A03EC3616EEA}"/>
              </a:ext>
            </a:extLst>
          </p:cNvPr>
          <p:cNvSpPr txBox="1">
            <a:spLocks/>
          </p:cNvSpPr>
          <p:nvPr/>
        </p:nvSpPr>
        <p:spPr>
          <a:xfrm>
            <a:off x="323528" y="1113169"/>
            <a:ext cx="7886700" cy="576064"/>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b="1" i="1">
                <a:latin typeface="+mn-lt"/>
              </a:rPr>
              <a:t>Pause for effect</a:t>
            </a:r>
            <a:endParaRPr lang="en-GB" b="1" i="1" dirty="0">
              <a:latin typeface="+mn-lt"/>
            </a:endParaRPr>
          </a:p>
        </p:txBody>
      </p:sp>
      <p:sp>
        <p:nvSpPr>
          <p:cNvPr id="7" name="Rectangle 6">
            <a:extLst>
              <a:ext uri="{FF2B5EF4-FFF2-40B4-BE49-F238E27FC236}">
                <a16:creationId xmlns:a16="http://schemas.microsoft.com/office/drawing/2014/main" id="{6CDAA117-7B2F-8E16-DFB3-3F13D5544715}"/>
              </a:ext>
            </a:extLst>
          </p:cNvPr>
          <p:cNvSpPr/>
          <p:nvPr/>
        </p:nvSpPr>
        <p:spPr>
          <a:xfrm>
            <a:off x="395537" y="1689232"/>
            <a:ext cx="6138936" cy="1679591"/>
          </a:xfrm>
          <a:prstGeom prst="rect">
            <a:avLst/>
          </a:prstGeom>
          <a:solidFill>
            <a:schemeClr val="bg1"/>
          </a:solidFill>
          <a:ln w="28575">
            <a:solidFill>
              <a:srgbClr val="E4141E"/>
            </a:solidFill>
          </a:ln>
        </p:spPr>
        <p:style>
          <a:lnRef idx="2">
            <a:schemeClr val="accent1">
              <a:shade val="15000"/>
            </a:schemeClr>
          </a:lnRef>
          <a:fillRef idx="1">
            <a:schemeClr val="accent1"/>
          </a:fillRef>
          <a:effectRef idx="0">
            <a:schemeClr val="accent1"/>
          </a:effectRef>
          <a:fontRef idx="minor">
            <a:schemeClr val="lt1"/>
          </a:fontRef>
        </p:style>
        <p:txBody>
          <a:bodyPr tIns="72000" bIns="108000" rtlCol="0" anchor="t"/>
          <a:lstStyle/>
          <a:p>
            <a:r>
              <a:rPr lang="en-GB" sz="1100" dirty="0">
                <a:solidFill>
                  <a:schemeClr val="tx1"/>
                </a:solidFill>
              </a:rPr>
              <a:t>Don’t be afraid of a little bit of silence… sometimes, it can be very effective in making an impact on your audience. Using a pause can:</a:t>
            </a:r>
          </a:p>
          <a:p>
            <a:pPr marL="171450" indent="-171450">
              <a:buFont typeface="Arial" panose="020B0604020202020204" pitchFamily="34" charset="0"/>
              <a:buChar char="•"/>
            </a:pPr>
            <a:r>
              <a:rPr lang="en-GB" sz="1100" b="1" i="1" dirty="0">
                <a:solidFill>
                  <a:schemeClr val="tx1"/>
                </a:solidFill>
              </a:rPr>
              <a:t>Create emphasis </a:t>
            </a:r>
            <a:r>
              <a:rPr lang="en-GB" sz="1100" dirty="0">
                <a:solidFill>
                  <a:schemeClr val="tx1"/>
                </a:solidFill>
              </a:rPr>
              <a:t>by</a:t>
            </a:r>
            <a:r>
              <a:rPr lang="en-GB" sz="1100" b="1" i="1" dirty="0">
                <a:solidFill>
                  <a:schemeClr val="tx1"/>
                </a:solidFill>
              </a:rPr>
              <a:t> </a:t>
            </a:r>
            <a:r>
              <a:rPr lang="en-GB" sz="1100" dirty="0">
                <a:solidFill>
                  <a:schemeClr val="tx1"/>
                </a:solidFill>
              </a:rPr>
              <a:t>highlighting specific words or phrases, emphasising their importance or significance.</a:t>
            </a:r>
          </a:p>
          <a:p>
            <a:pPr marL="171450" indent="-171450">
              <a:buFont typeface="Arial" panose="020B0604020202020204" pitchFamily="34" charset="0"/>
              <a:buChar char="•"/>
            </a:pPr>
            <a:r>
              <a:rPr lang="en-GB" sz="1100" b="1" i="1" dirty="0">
                <a:solidFill>
                  <a:schemeClr val="tx1"/>
                </a:solidFill>
              </a:rPr>
              <a:t>Help understanding </a:t>
            </a:r>
            <a:r>
              <a:rPr lang="en-GB" sz="1100" dirty="0">
                <a:solidFill>
                  <a:schemeClr val="tx1"/>
                </a:solidFill>
              </a:rPr>
              <a:t>by</a:t>
            </a:r>
            <a:r>
              <a:rPr lang="en-GB" sz="1100" b="1" dirty="0">
                <a:solidFill>
                  <a:schemeClr val="tx1"/>
                </a:solidFill>
              </a:rPr>
              <a:t> </a:t>
            </a:r>
            <a:r>
              <a:rPr lang="en-GB" sz="1100" dirty="0">
                <a:solidFill>
                  <a:schemeClr val="tx1"/>
                </a:solidFill>
              </a:rPr>
              <a:t>providing moments for the audience to process information, improving understanding and retention.</a:t>
            </a:r>
          </a:p>
          <a:p>
            <a:pPr marL="171450" indent="-171450">
              <a:buFont typeface="Arial" panose="020B0604020202020204" pitchFamily="34" charset="0"/>
              <a:buChar char="•"/>
            </a:pPr>
            <a:r>
              <a:rPr lang="en-GB" sz="1100" b="1" i="1" dirty="0">
                <a:solidFill>
                  <a:schemeClr val="tx1"/>
                </a:solidFill>
              </a:rPr>
              <a:t>Add drama</a:t>
            </a:r>
            <a:r>
              <a:rPr lang="en-GB" sz="1100" dirty="0">
                <a:solidFill>
                  <a:schemeClr val="tx1"/>
                </a:solidFill>
              </a:rPr>
              <a:t> by creating suspense or anticipation.</a:t>
            </a:r>
          </a:p>
          <a:p>
            <a:pPr marL="171450" indent="-171450">
              <a:buFont typeface="Arial" panose="020B0604020202020204" pitchFamily="34" charset="0"/>
              <a:buChar char="•"/>
            </a:pPr>
            <a:r>
              <a:rPr lang="en-GB" sz="1100" b="1" i="1" dirty="0">
                <a:solidFill>
                  <a:schemeClr val="tx1"/>
                </a:solidFill>
              </a:rPr>
              <a:t>Show confidence and authority </a:t>
            </a:r>
            <a:r>
              <a:rPr lang="en-GB" sz="1100" dirty="0">
                <a:solidFill>
                  <a:schemeClr val="tx1"/>
                </a:solidFill>
              </a:rPr>
              <a:t> by making the speaker sound composed and prepared, therefore trustworthy.</a:t>
            </a:r>
            <a:endParaRPr lang="en-GB" sz="1100" b="1" i="1" dirty="0">
              <a:solidFill>
                <a:schemeClr val="tx1"/>
              </a:solidFill>
            </a:endParaRPr>
          </a:p>
        </p:txBody>
      </p:sp>
      <p:pic>
        <p:nvPicPr>
          <p:cNvPr id="8" name="Picture 7">
            <a:extLst>
              <a:ext uri="{FF2B5EF4-FFF2-40B4-BE49-F238E27FC236}">
                <a16:creationId xmlns:a16="http://schemas.microsoft.com/office/drawing/2014/main" id="{1733E545-1E52-BC82-0559-595229715F33}"/>
              </a:ext>
            </a:extLst>
          </p:cNvPr>
          <p:cNvPicPr>
            <a:picLocks noChangeAspect="1"/>
          </p:cNvPicPr>
          <p:nvPr/>
        </p:nvPicPr>
        <p:blipFill>
          <a:blip r:embed="rId2"/>
          <a:stretch>
            <a:fillRect/>
          </a:stretch>
        </p:blipFill>
        <p:spPr>
          <a:xfrm>
            <a:off x="407730" y="3546655"/>
            <a:ext cx="812301" cy="671710"/>
          </a:xfrm>
          <a:prstGeom prst="rect">
            <a:avLst/>
          </a:prstGeom>
          <a:solidFill>
            <a:srgbClr val="F58A1D"/>
          </a:solidFill>
        </p:spPr>
      </p:pic>
      <p:sp>
        <p:nvSpPr>
          <p:cNvPr id="9" name="TextBox 8">
            <a:extLst>
              <a:ext uri="{FF2B5EF4-FFF2-40B4-BE49-F238E27FC236}">
                <a16:creationId xmlns:a16="http://schemas.microsoft.com/office/drawing/2014/main" id="{361B178B-CDCF-78EF-3D2A-AD9E91DD1F13}"/>
              </a:ext>
            </a:extLst>
          </p:cNvPr>
          <p:cNvSpPr txBox="1"/>
          <p:nvPr/>
        </p:nvSpPr>
        <p:spPr>
          <a:xfrm>
            <a:off x="1808823" y="3760444"/>
            <a:ext cx="4725650" cy="261610"/>
          </a:xfrm>
          <a:prstGeom prst="rect">
            <a:avLst/>
          </a:prstGeom>
          <a:solidFill>
            <a:srgbClr val="F58A1D">
              <a:alpha val="25098"/>
            </a:srgbClr>
          </a:solidFill>
        </p:spPr>
        <p:txBody>
          <a:bodyPr wrap="square">
            <a:spAutoFit/>
          </a:bodyPr>
          <a:lstStyle/>
          <a:p>
            <a:pPr algn="ctr"/>
            <a:r>
              <a:rPr lang="en-GB" sz="1100" dirty="0"/>
              <a:t>"Precision meets convenience, one staple at a time."</a:t>
            </a:r>
          </a:p>
        </p:txBody>
      </p:sp>
      <p:pic>
        <p:nvPicPr>
          <p:cNvPr id="10" name="Picture 9">
            <a:extLst>
              <a:ext uri="{FF2B5EF4-FFF2-40B4-BE49-F238E27FC236}">
                <a16:creationId xmlns:a16="http://schemas.microsoft.com/office/drawing/2014/main" id="{B9169D92-AE8F-21EC-B3C3-BEEB6C9307F2}"/>
              </a:ext>
            </a:extLst>
          </p:cNvPr>
          <p:cNvPicPr>
            <a:picLocks noChangeAspect="1"/>
          </p:cNvPicPr>
          <p:nvPr/>
        </p:nvPicPr>
        <p:blipFill>
          <a:blip r:embed="rId3"/>
          <a:stretch>
            <a:fillRect/>
          </a:stretch>
        </p:blipFill>
        <p:spPr>
          <a:xfrm>
            <a:off x="550061" y="4574351"/>
            <a:ext cx="527637" cy="796497"/>
          </a:xfrm>
          <a:prstGeom prst="rect">
            <a:avLst/>
          </a:prstGeom>
        </p:spPr>
      </p:pic>
      <p:sp>
        <p:nvSpPr>
          <p:cNvPr id="11" name="TextBox 10">
            <a:extLst>
              <a:ext uri="{FF2B5EF4-FFF2-40B4-BE49-F238E27FC236}">
                <a16:creationId xmlns:a16="http://schemas.microsoft.com/office/drawing/2014/main" id="{283AC496-E06E-97E3-9358-4829FBE92148}"/>
              </a:ext>
            </a:extLst>
          </p:cNvPr>
          <p:cNvSpPr txBox="1"/>
          <p:nvPr/>
        </p:nvSpPr>
        <p:spPr>
          <a:xfrm>
            <a:off x="1808822" y="4869544"/>
            <a:ext cx="4725650" cy="261610"/>
          </a:xfrm>
          <a:prstGeom prst="rect">
            <a:avLst/>
          </a:prstGeom>
          <a:solidFill>
            <a:srgbClr val="FED40B">
              <a:alpha val="25098"/>
            </a:srgbClr>
          </a:solidFill>
        </p:spPr>
        <p:txBody>
          <a:bodyPr wrap="square">
            <a:spAutoFit/>
          </a:bodyPr>
          <a:lstStyle/>
          <a:p>
            <a:pPr algn="ctr"/>
            <a:r>
              <a:rPr lang="en-GB" sz="1100" b="0" i="0" dirty="0">
                <a:solidFill>
                  <a:srgbClr val="374151"/>
                </a:solidFill>
                <a:effectLst/>
                <a:latin typeface="Söhne"/>
              </a:rPr>
              <a:t>"Illuminate your world with brightness.”</a:t>
            </a:r>
            <a:endParaRPr lang="en-GB" sz="1100" dirty="0"/>
          </a:p>
        </p:txBody>
      </p:sp>
      <p:sp>
        <p:nvSpPr>
          <p:cNvPr id="12" name="TextBox 11">
            <a:extLst>
              <a:ext uri="{FF2B5EF4-FFF2-40B4-BE49-F238E27FC236}">
                <a16:creationId xmlns:a16="http://schemas.microsoft.com/office/drawing/2014/main" id="{B4D46494-17D8-E49F-58FF-3E8851342834}"/>
              </a:ext>
            </a:extLst>
          </p:cNvPr>
          <p:cNvSpPr txBox="1"/>
          <p:nvPr/>
        </p:nvSpPr>
        <p:spPr>
          <a:xfrm>
            <a:off x="1817206" y="7164163"/>
            <a:ext cx="4725650" cy="261610"/>
          </a:xfrm>
          <a:prstGeom prst="rect">
            <a:avLst/>
          </a:prstGeom>
          <a:solidFill>
            <a:srgbClr val="FED40B">
              <a:alpha val="25098"/>
            </a:srgbClr>
          </a:solidFill>
        </p:spPr>
        <p:txBody>
          <a:bodyPr wrap="square">
            <a:spAutoFit/>
          </a:bodyPr>
          <a:lstStyle/>
          <a:p>
            <a:pPr algn="ctr"/>
            <a:r>
              <a:rPr lang="en-GB" sz="1100" dirty="0"/>
              <a:t>"Enjoy instant access to perfectly heated water at your fingertips."</a:t>
            </a:r>
          </a:p>
        </p:txBody>
      </p:sp>
      <p:sp>
        <p:nvSpPr>
          <p:cNvPr id="13" name="TextBox 12">
            <a:extLst>
              <a:ext uri="{FF2B5EF4-FFF2-40B4-BE49-F238E27FC236}">
                <a16:creationId xmlns:a16="http://schemas.microsoft.com/office/drawing/2014/main" id="{143A3474-DE29-0D42-528B-15615821301E}"/>
              </a:ext>
            </a:extLst>
          </p:cNvPr>
          <p:cNvSpPr txBox="1"/>
          <p:nvPr/>
        </p:nvSpPr>
        <p:spPr>
          <a:xfrm>
            <a:off x="1808822" y="6012750"/>
            <a:ext cx="4725650" cy="261610"/>
          </a:xfrm>
          <a:prstGeom prst="rect">
            <a:avLst/>
          </a:prstGeom>
          <a:solidFill>
            <a:srgbClr val="C3D821">
              <a:alpha val="25098"/>
            </a:srgbClr>
          </a:solidFill>
        </p:spPr>
        <p:txBody>
          <a:bodyPr wrap="square">
            <a:spAutoFit/>
          </a:bodyPr>
          <a:lstStyle/>
          <a:p>
            <a:pPr algn="ctr"/>
            <a:r>
              <a:rPr lang="en-GB" sz="1100" b="0" i="0" dirty="0">
                <a:solidFill>
                  <a:srgbClr val="374151"/>
                </a:solidFill>
                <a:effectLst/>
                <a:latin typeface="Söhne"/>
              </a:rPr>
              <a:t>"Secure freshness and convenience, preserving your food for longer."</a:t>
            </a:r>
            <a:endParaRPr lang="en-GB" sz="1100" dirty="0"/>
          </a:p>
        </p:txBody>
      </p:sp>
      <p:pic>
        <p:nvPicPr>
          <p:cNvPr id="14" name="Picture 13">
            <a:extLst>
              <a:ext uri="{FF2B5EF4-FFF2-40B4-BE49-F238E27FC236}">
                <a16:creationId xmlns:a16="http://schemas.microsoft.com/office/drawing/2014/main" id="{9C630C47-02B1-AD09-BCA4-497FDE9AF77E}"/>
              </a:ext>
            </a:extLst>
          </p:cNvPr>
          <p:cNvPicPr>
            <a:picLocks noChangeAspect="1"/>
          </p:cNvPicPr>
          <p:nvPr/>
        </p:nvPicPr>
        <p:blipFill>
          <a:blip r:embed="rId4"/>
          <a:stretch>
            <a:fillRect/>
          </a:stretch>
        </p:blipFill>
        <p:spPr>
          <a:xfrm>
            <a:off x="490808" y="6934007"/>
            <a:ext cx="729223" cy="827305"/>
          </a:xfrm>
          <a:prstGeom prst="rect">
            <a:avLst/>
          </a:prstGeom>
        </p:spPr>
      </p:pic>
      <p:pic>
        <p:nvPicPr>
          <p:cNvPr id="15" name="Picture 14">
            <a:extLst>
              <a:ext uri="{FF2B5EF4-FFF2-40B4-BE49-F238E27FC236}">
                <a16:creationId xmlns:a16="http://schemas.microsoft.com/office/drawing/2014/main" id="{AD92DE57-D42F-7D21-FA69-10FF3FCDFCFE}"/>
              </a:ext>
            </a:extLst>
          </p:cNvPr>
          <p:cNvPicPr>
            <a:picLocks noChangeAspect="1"/>
          </p:cNvPicPr>
          <p:nvPr/>
        </p:nvPicPr>
        <p:blipFill>
          <a:blip r:embed="rId5"/>
          <a:stretch>
            <a:fillRect/>
          </a:stretch>
        </p:blipFill>
        <p:spPr>
          <a:xfrm>
            <a:off x="550061" y="5685708"/>
            <a:ext cx="518290" cy="934890"/>
          </a:xfrm>
          <a:prstGeom prst="rect">
            <a:avLst/>
          </a:prstGeom>
        </p:spPr>
      </p:pic>
      <p:pic>
        <p:nvPicPr>
          <p:cNvPr id="2" name="Picture 1">
            <a:extLst>
              <a:ext uri="{FF2B5EF4-FFF2-40B4-BE49-F238E27FC236}">
                <a16:creationId xmlns:a16="http://schemas.microsoft.com/office/drawing/2014/main" id="{690E144C-F407-26C0-81FE-3BC0127CB2B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2672" y="9152767"/>
            <a:ext cx="486743" cy="527403"/>
          </a:xfrm>
          <a:prstGeom prst="rect">
            <a:avLst/>
          </a:prstGeom>
        </p:spPr>
      </p:pic>
    </p:spTree>
    <p:extLst>
      <p:ext uri="{BB962C8B-B14F-4D97-AF65-F5344CB8AC3E}">
        <p14:creationId xmlns:p14="http://schemas.microsoft.com/office/powerpoint/2010/main" val="743532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8B22D-E1A4-86E0-65B7-F924D3982944}"/>
              </a:ext>
            </a:extLst>
          </p:cNvPr>
          <p:cNvSpPr>
            <a:spLocks noGrp="1"/>
          </p:cNvSpPr>
          <p:nvPr>
            <p:ph type="title"/>
          </p:nvPr>
        </p:nvSpPr>
        <p:spPr>
          <a:xfrm>
            <a:off x="260648" y="992560"/>
            <a:ext cx="5915025" cy="792083"/>
          </a:xfrm>
        </p:spPr>
        <p:txBody>
          <a:bodyPr/>
          <a:lstStyle/>
          <a:p>
            <a:r>
              <a:rPr lang="en-GB" b="1" i="1" dirty="0"/>
              <a:t>Pause, pace, and emphasis</a:t>
            </a:r>
          </a:p>
        </p:txBody>
      </p:sp>
      <p:sp>
        <p:nvSpPr>
          <p:cNvPr id="3" name="Date Placeholder 2">
            <a:extLst>
              <a:ext uri="{FF2B5EF4-FFF2-40B4-BE49-F238E27FC236}">
                <a16:creationId xmlns:a16="http://schemas.microsoft.com/office/drawing/2014/main" id="{621B3A0D-D3EA-90F7-9FAE-BF09C55137E7}"/>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C4BA01C-6B66-D3E5-5EBB-644C907C250C}"/>
              </a:ext>
            </a:extLst>
          </p:cNvPr>
          <p:cNvSpPr>
            <a:spLocks noGrp="1"/>
          </p:cNvSpPr>
          <p:nvPr>
            <p:ph type="ftr" sz="quarter" idx="11"/>
          </p:nvPr>
        </p:nvSpPr>
        <p:spPr>
          <a:xfrm>
            <a:off x="1340768" y="9181402"/>
            <a:ext cx="324036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C63EE27D-96D2-75AE-132C-7B3A2162CCDD}"/>
              </a:ext>
            </a:extLst>
          </p:cNvPr>
          <p:cNvSpPr>
            <a:spLocks noGrp="1"/>
          </p:cNvSpPr>
          <p:nvPr>
            <p:ph type="sldNum" sz="quarter" idx="12"/>
          </p:nvPr>
        </p:nvSpPr>
        <p:spPr/>
        <p:txBody>
          <a:bodyPr/>
          <a:lstStyle/>
          <a:p>
            <a:fld id="{EFC07C4F-4DD7-4452-9CBE-7B4BC77324C7}" type="slidenum">
              <a:rPr lang="en-GB" smtClean="0"/>
              <a:t>26</a:t>
            </a:fld>
            <a:endParaRPr lang="en-GB"/>
          </a:p>
        </p:txBody>
      </p:sp>
      <p:sp>
        <p:nvSpPr>
          <p:cNvPr id="7" name="TextBox 6">
            <a:extLst>
              <a:ext uri="{FF2B5EF4-FFF2-40B4-BE49-F238E27FC236}">
                <a16:creationId xmlns:a16="http://schemas.microsoft.com/office/drawing/2014/main" id="{42E3DD29-1786-B8C9-FB2E-9AB271E3525A}"/>
              </a:ext>
            </a:extLst>
          </p:cNvPr>
          <p:cNvSpPr txBox="1"/>
          <p:nvPr/>
        </p:nvSpPr>
        <p:spPr>
          <a:xfrm>
            <a:off x="332656" y="2712022"/>
            <a:ext cx="6336704" cy="1737720"/>
          </a:xfrm>
          <a:prstGeom prst="rect">
            <a:avLst/>
          </a:prstGeom>
          <a:solidFill>
            <a:srgbClr val="FED40B">
              <a:alpha val="30196"/>
            </a:srgbClr>
          </a:solidFill>
        </p:spPr>
        <p:txBody>
          <a:bodyPr wrap="square" tIns="0">
            <a:spAutoFit/>
          </a:bodyPr>
          <a:lstStyle/>
          <a:p>
            <a:pPr>
              <a:lnSpc>
                <a:spcPct val="200000"/>
              </a:lnSpc>
            </a:pPr>
            <a:r>
              <a:rPr lang="en-GB" sz="1100" dirty="0"/>
              <a:t>"Introducing our latest innovation in office efficiency: the NextGen Stapler. With a sleek design and unparalleled precision, this stapler streamlines your paperwork like never before. Imagine effortlessly binding your documents with the click of a button. Our stapler guarantees perfect alignment and jam-free operation, promising seamless binding for all your important reports and presentations. Join the revolution in office productivity with the NextGen Stapler!"</a:t>
            </a:r>
          </a:p>
        </p:txBody>
      </p:sp>
      <p:sp>
        <p:nvSpPr>
          <p:cNvPr id="8" name="TextBox 7">
            <a:extLst>
              <a:ext uri="{FF2B5EF4-FFF2-40B4-BE49-F238E27FC236}">
                <a16:creationId xmlns:a16="http://schemas.microsoft.com/office/drawing/2014/main" id="{E293CDA1-AEB5-80AF-F40E-00350305BF95}"/>
              </a:ext>
            </a:extLst>
          </p:cNvPr>
          <p:cNvSpPr txBox="1"/>
          <p:nvPr/>
        </p:nvSpPr>
        <p:spPr>
          <a:xfrm>
            <a:off x="337468" y="4829150"/>
            <a:ext cx="6336704" cy="1737720"/>
          </a:xfrm>
          <a:prstGeom prst="rect">
            <a:avLst/>
          </a:prstGeom>
          <a:solidFill>
            <a:srgbClr val="C3D821">
              <a:alpha val="30196"/>
            </a:srgbClr>
          </a:solidFill>
        </p:spPr>
        <p:txBody>
          <a:bodyPr wrap="square" tIns="0">
            <a:spAutoFit/>
          </a:bodyPr>
          <a:lstStyle/>
          <a:p>
            <a:pPr>
              <a:lnSpc>
                <a:spcPct val="200000"/>
              </a:lnSpc>
            </a:pPr>
            <a:r>
              <a:rPr lang="en-GB" sz="1100" dirty="0"/>
              <a:t>"Tired of struggling with stubborn tin cans? Say hello to the ultimate kitchen companion - the Electric Tin Opener. Designed for ease and convenience, this device effortlessly opens cans of any size with a simple touch. No more wrestling with manual openers or jagged edges; our electric opener ensures smooth, precise cuts every time. Embrace hassle-free meal prep and elevate your kitchen experience with the Electric Tin Opener!"</a:t>
            </a:r>
          </a:p>
        </p:txBody>
      </p:sp>
      <p:sp>
        <p:nvSpPr>
          <p:cNvPr id="11" name="TextBox 10">
            <a:extLst>
              <a:ext uri="{FF2B5EF4-FFF2-40B4-BE49-F238E27FC236}">
                <a16:creationId xmlns:a16="http://schemas.microsoft.com/office/drawing/2014/main" id="{8154F853-3C26-4206-E20D-74354EDBF2E5}"/>
              </a:ext>
            </a:extLst>
          </p:cNvPr>
          <p:cNvSpPr txBox="1"/>
          <p:nvPr/>
        </p:nvSpPr>
        <p:spPr>
          <a:xfrm>
            <a:off x="332656" y="6944545"/>
            <a:ext cx="6336704" cy="1737720"/>
          </a:xfrm>
          <a:prstGeom prst="rect">
            <a:avLst/>
          </a:prstGeom>
          <a:solidFill>
            <a:srgbClr val="F58A1D">
              <a:alpha val="30196"/>
            </a:srgbClr>
          </a:solidFill>
        </p:spPr>
        <p:txBody>
          <a:bodyPr wrap="square" tIns="0">
            <a:spAutoFit/>
          </a:bodyPr>
          <a:lstStyle/>
          <a:p>
            <a:pPr>
              <a:lnSpc>
                <a:spcPct val="200000"/>
              </a:lnSpc>
            </a:pPr>
            <a:r>
              <a:rPr lang="en-GB" sz="1100" dirty="0"/>
              <a:t>"Introducing our breakthrough in artistry - the Self-Cleaning Art Brushes. Bid farewell to tedious brush cleaning and welcome hassle-free creativity. Our innovative brushes feature cutting-edge technology that self-cleans with a simple twist, ensuring pristine bristles for every stroke. Whether you're a seasoned artist or an aspiring creative, our brushes offer the luxury of uninterrupted inspiration. Say goodbye to paint residue and hello to a clean canvas of imagination with our Self-Cleaning Art Brushes!"</a:t>
            </a:r>
          </a:p>
        </p:txBody>
      </p:sp>
      <p:sp>
        <p:nvSpPr>
          <p:cNvPr id="14" name="TextBox 13">
            <a:extLst>
              <a:ext uri="{FF2B5EF4-FFF2-40B4-BE49-F238E27FC236}">
                <a16:creationId xmlns:a16="http://schemas.microsoft.com/office/drawing/2014/main" id="{15F3D117-E284-8A37-130C-60C1DF1A30EA}"/>
              </a:ext>
            </a:extLst>
          </p:cNvPr>
          <p:cNvSpPr txBox="1"/>
          <p:nvPr/>
        </p:nvSpPr>
        <p:spPr>
          <a:xfrm>
            <a:off x="227954" y="1744621"/>
            <a:ext cx="6450131" cy="461665"/>
          </a:xfrm>
          <a:prstGeom prst="rect">
            <a:avLst/>
          </a:prstGeom>
          <a:solidFill>
            <a:srgbClr val="C3D821"/>
          </a:solidFill>
        </p:spPr>
        <p:txBody>
          <a:bodyPr wrap="square">
            <a:spAutoFit/>
          </a:bodyPr>
          <a:lstStyle/>
          <a:p>
            <a:r>
              <a:rPr lang="en-GB" sz="1200" dirty="0"/>
              <a:t>Look at the three extracts from sales pitches. For each, decide where the pace should change, where the emphasis should be (vocal and gesture), and where any pauses can be added for impact. </a:t>
            </a:r>
          </a:p>
        </p:txBody>
      </p:sp>
      <p:pic>
        <p:nvPicPr>
          <p:cNvPr id="6" name="Picture 5">
            <a:extLst>
              <a:ext uri="{FF2B5EF4-FFF2-40B4-BE49-F238E27FC236}">
                <a16:creationId xmlns:a16="http://schemas.microsoft.com/office/drawing/2014/main" id="{1837EC77-43E7-2DE3-E03E-35D8188727D7}"/>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59055"/>
            <a:ext cx="486743" cy="527403"/>
          </a:xfrm>
          <a:prstGeom prst="rect">
            <a:avLst/>
          </a:prstGeom>
        </p:spPr>
      </p:pic>
    </p:spTree>
    <p:extLst>
      <p:ext uri="{BB962C8B-B14F-4D97-AF65-F5344CB8AC3E}">
        <p14:creationId xmlns:p14="http://schemas.microsoft.com/office/powerpoint/2010/main" val="2252309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20620-350D-103A-BD89-C4F8201CDB9B}"/>
              </a:ext>
            </a:extLst>
          </p:cNvPr>
          <p:cNvSpPr>
            <a:spLocks noGrp="1"/>
          </p:cNvSpPr>
          <p:nvPr>
            <p:ph type="title"/>
          </p:nvPr>
        </p:nvSpPr>
        <p:spPr>
          <a:xfrm>
            <a:off x="260648" y="1136576"/>
            <a:ext cx="5915025" cy="527403"/>
          </a:xfrm>
        </p:spPr>
        <p:txBody>
          <a:bodyPr>
            <a:normAutofit fontScale="90000"/>
          </a:bodyPr>
          <a:lstStyle/>
          <a:p>
            <a:r>
              <a:rPr lang="en-GB" b="1" i="1" dirty="0"/>
              <a:t>Emotion walk reflection</a:t>
            </a:r>
          </a:p>
        </p:txBody>
      </p:sp>
      <p:sp>
        <p:nvSpPr>
          <p:cNvPr id="3" name="Date Placeholder 2">
            <a:extLst>
              <a:ext uri="{FF2B5EF4-FFF2-40B4-BE49-F238E27FC236}">
                <a16:creationId xmlns:a16="http://schemas.microsoft.com/office/drawing/2014/main" id="{0D8F6DD3-4E8B-9539-B17A-2D7F9EDD0037}"/>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A6C3D413-5F90-800F-4564-422E565FC28D}"/>
              </a:ext>
            </a:extLst>
          </p:cNvPr>
          <p:cNvSpPr>
            <a:spLocks noGrp="1"/>
          </p:cNvSpPr>
          <p:nvPr>
            <p:ph type="ftr" sz="quarter" idx="11"/>
          </p:nvPr>
        </p:nvSpPr>
        <p:spPr>
          <a:xfrm>
            <a:off x="1556792" y="9181402"/>
            <a:ext cx="316835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68614472-A507-EE5F-17EE-732BE563B8B9}"/>
              </a:ext>
            </a:extLst>
          </p:cNvPr>
          <p:cNvSpPr>
            <a:spLocks noGrp="1"/>
          </p:cNvSpPr>
          <p:nvPr>
            <p:ph type="sldNum" sz="quarter" idx="12"/>
          </p:nvPr>
        </p:nvSpPr>
        <p:spPr/>
        <p:txBody>
          <a:bodyPr/>
          <a:lstStyle/>
          <a:p>
            <a:fld id="{EFC07C4F-4DD7-4452-9CBE-7B4BC77324C7}" type="slidenum">
              <a:rPr lang="en-GB" smtClean="0"/>
              <a:t>27</a:t>
            </a:fld>
            <a:endParaRPr lang="en-GB"/>
          </a:p>
        </p:txBody>
      </p:sp>
      <p:pic>
        <p:nvPicPr>
          <p:cNvPr id="6" name="Picture 5">
            <a:extLst>
              <a:ext uri="{FF2B5EF4-FFF2-40B4-BE49-F238E27FC236}">
                <a16:creationId xmlns:a16="http://schemas.microsoft.com/office/drawing/2014/main" id="{099D250D-9CAA-15C5-299E-5D89182DBB72}"/>
              </a:ext>
            </a:extLst>
          </p:cNvPr>
          <p:cNvPicPr>
            <a:picLocks noChangeAspect="1"/>
          </p:cNvPicPr>
          <p:nvPr/>
        </p:nvPicPr>
        <p:blipFill>
          <a:blip r:embed="rId2"/>
          <a:stretch>
            <a:fillRect/>
          </a:stretch>
        </p:blipFill>
        <p:spPr>
          <a:xfrm>
            <a:off x="5187739" y="1325325"/>
            <a:ext cx="1384957" cy="1564106"/>
          </a:xfrm>
          <a:prstGeom prst="rect">
            <a:avLst/>
          </a:prstGeom>
        </p:spPr>
      </p:pic>
      <p:sp>
        <p:nvSpPr>
          <p:cNvPr id="8" name="TextBox 7">
            <a:extLst>
              <a:ext uri="{FF2B5EF4-FFF2-40B4-BE49-F238E27FC236}">
                <a16:creationId xmlns:a16="http://schemas.microsoft.com/office/drawing/2014/main" id="{FB1B96CF-43F6-E422-8817-EF5A23F23CAB}"/>
              </a:ext>
            </a:extLst>
          </p:cNvPr>
          <p:cNvSpPr txBox="1"/>
          <p:nvPr/>
        </p:nvSpPr>
        <p:spPr>
          <a:xfrm>
            <a:off x="285304" y="1942568"/>
            <a:ext cx="6349280" cy="2677656"/>
          </a:xfrm>
          <a:prstGeom prst="rect">
            <a:avLst/>
          </a:prstGeom>
          <a:noFill/>
        </p:spPr>
        <p:txBody>
          <a:bodyPr wrap="square">
            <a:spAutoFit/>
          </a:bodyPr>
          <a:lstStyle/>
          <a:p>
            <a:r>
              <a:rPr lang="en-GB" sz="1200" dirty="0"/>
              <a:t>How did it feel to express different emotions through your body language?</a:t>
            </a:r>
          </a:p>
          <a:p>
            <a:endParaRPr lang="en-GB" sz="1200" dirty="0"/>
          </a:p>
          <a:p>
            <a:endParaRPr lang="en-GB" sz="1200" dirty="0"/>
          </a:p>
          <a:p>
            <a:r>
              <a:rPr lang="en-GB" sz="1200" dirty="0"/>
              <a:t>Did you find some emotions easier to express than others? Why?</a:t>
            </a:r>
          </a:p>
          <a:p>
            <a:endParaRPr lang="en-GB" sz="1200" dirty="0"/>
          </a:p>
          <a:p>
            <a:endParaRPr lang="en-GB" sz="1200" dirty="0"/>
          </a:p>
          <a:p>
            <a:r>
              <a:rPr lang="en-GB" sz="1200" dirty="0"/>
              <a:t>What types of movements and facial expressions did you use to portray the emotions effectively?</a:t>
            </a:r>
          </a:p>
          <a:p>
            <a:endParaRPr lang="en-GB" sz="1200" dirty="0"/>
          </a:p>
          <a:p>
            <a:endParaRPr lang="en-GB" sz="1200" dirty="0"/>
          </a:p>
          <a:p>
            <a:r>
              <a:rPr lang="en-GB" sz="1200" dirty="0"/>
              <a:t>How did the Emotion Walk help you understand the importance of body language in conveying emotions?</a:t>
            </a:r>
          </a:p>
          <a:p>
            <a:endParaRPr lang="en-GB" sz="1200" dirty="0"/>
          </a:p>
          <a:p>
            <a:endParaRPr lang="en-GB" sz="1200" dirty="0"/>
          </a:p>
          <a:p>
            <a:r>
              <a:rPr lang="en-GB" sz="1200" dirty="0"/>
              <a:t>What emotions do you want to be conveying during your product/service pitch?</a:t>
            </a:r>
          </a:p>
        </p:txBody>
      </p:sp>
      <p:sp>
        <p:nvSpPr>
          <p:cNvPr id="9" name="Title 1">
            <a:extLst>
              <a:ext uri="{FF2B5EF4-FFF2-40B4-BE49-F238E27FC236}">
                <a16:creationId xmlns:a16="http://schemas.microsoft.com/office/drawing/2014/main" id="{ECD6FDB6-0ABD-272F-5538-C1681ECF8549}"/>
              </a:ext>
            </a:extLst>
          </p:cNvPr>
          <p:cNvSpPr txBox="1">
            <a:spLocks/>
          </p:cNvSpPr>
          <p:nvPr/>
        </p:nvSpPr>
        <p:spPr>
          <a:xfrm>
            <a:off x="260647" y="5022075"/>
            <a:ext cx="5915025" cy="52740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800" b="1" i="1" dirty="0"/>
              <a:t>Emotion walk: confidence</a:t>
            </a:r>
          </a:p>
        </p:txBody>
      </p:sp>
      <p:sp>
        <p:nvSpPr>
          <p:cNvPr id="10" name="Oval 9">
            <a:extLst>
              <a:ext uri="{FF2B5EF4-FFF2-40B4-BE49-F238E27FC236}">
                <a16:creationId xmlns:a16="http://schemas.microsoft.com/office/drawing/2014/main" id="{D0F685C4-1EB3-87F1-28DD-0769763C9A93}"/>
              </a:ext>
            </a:extLst>
          </p:cNvPr>
          <p:cNvSpPr/>
          <p:nvPr/>
        </p:nvSpPr>
        <p:spPr>
          <a:xfrm>
            <a:off x="2173998" y="6811246"/>
            <a:ext cx="1949399" cy="1012228"/>
          </a:xfrm>
          <a:prstGeom prst="ellipse">
            <a:avLst/>
          </a:prstGeom>
          <a:solidFill>
            <a:srgbClr val="F58A1D"/>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What is confident body language?</a:t>
            </a:r>
          </a:p>
        </p:txBody>
      </p:sp>
      <p:pic>
        <p:nvPicPr>
          <p:cNvPr id="7" name="Picture 6">
            <a:extLst>
              <a:ext uri="{FF2B5EF4-FFF2-40B4-BE49-F238E27FC236}">
                <a16:creationId xmlns:a16="http://schemas.microsoft.com/office/drawing/2014/main" id="{A6171FE1-2DC9-D677-8C9C-DF5B9EE7450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329324" y="9159055"/>
            <a:ext cx="486743" cy="527403"/>
          </a:xfrm>
          <a:prstGeom prst="rect">
            <a:avLst/>
          </a:prstGeom>
        </p:spPr>
      </p:pic>
    </p:spTree>
    <p:extLst>
      <p:ext uri="{BB962C8B-B14F-4D97-AF65-F5344CB8AC3E}">
        <p14:creationId xmlns:p14="http://schemas.microsoft.com/office/powerpoint/2010/main" val="11138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a:t>Self-assessment</a:t>
            </a:r>
            <a:endParaRPr lang="en-GB" b="1" i="1" dirty="0"/>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28</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3729341718"/>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clearly introduce a product/service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explain in detail why a product/service is important or novel</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explain at least one advantage of a product/service in detail</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different methods to persuade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what a pitch is and what to include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how to best pace my pitch</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where to add pause and emphasis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body language and gesture to add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appear confident in front of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5E4A5CB1-3609-874C-8EFE-E1ACD31C4CF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719626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321598" y="1064568"/>
            <a:ext cx="5915025" cy="527403"/>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81F84C64-8D20-ACCF-D02B-FEBEFDCCD83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53319"/>
            <a:ext cx="486743" cy="527403"/>
          </a:xfrm>
          <a:prstGeom prst="rect">
            <a:avLst/>
          </a:prstGeom>
        </p:spPr>
      </p:pic>
      <p:graphicFrame>
        <p:nvGraphicFramePr>
          <p:cNvPr id="6" name="Table 6">
            <a:extLst>
              <a:ext uri="{FF2B5EF4-FFF2-40B4-BE49-F238E27FC236}">
                <a16:creationId xmlns:a16="http://schemas.microsoft.com/office/drawing/2014/main" id="{BB5CB711-B3E0-9300-3CC9-7266487347D5}"/>
              </a:ext>
            </a:extLst>
          </p:cNvPr>
          <p:cNvGraphicFramePr>
            <a:graphicFrameLocks noGrp="1"/>
          </p:cNvGraphicFramePr>
          <p:nvPr>
            <p:extLst>
              <p:ext uri="{D42A27DB-BD31-4B8C-83A1-F6EECF244321}">
                <p14:modId xmlns:p14="http://schemas.microsoft.com/office/powerpoint/2010/main" val="1310420014"/>
              </p:ext>
            </p:extLst>
          </p:nvPr>
        </p:nvGraphicFramePr>
        <p:xfrm>
          <a:off x="384975" y="1831212"/>
          <a:ext cx="5837832" cy="7000100"/>
        </p:xfrm>
        <a:graphic>
          <a:graphicData uri="http://schemas.openxmlformats.org/drawingml/2006/table">
            <a:tbl>
              <a:tblPr firstRow="1" bandRow="1">
                <a:tableStyleId>{EB344D84-9AFB-497E-A393-DC336BA19D2E}</a:tableStyleId>
              </a:tblPr>
              <a:tblGrid>
                <a:gridCol w="5117752">
                  <a:extLst>
                    <a:ext uri="{9D8B030D-6E8A-4147-A177-3AD203B41FA5}">
                      <a16:colId xmlns:a16="http://schemas.microsoft.com/office/drawing/2014/main" val="2086311199"/>
                    </a:ext>
                  </a:extLst>
                </a:gridCol>
                <a:gridCol w="720080">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3</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334765">
                <a:tc>
                  <a:txBody>
                    <a:bodyPr/>
                    <a:lstStyle/>
                    <a:p>
                      <a:r>
                        <a:rPr lang="en-GB" sz="1200" b="0" i="1" dirty="0">
                          <a:solidFill>
                            <a:schemeClr val="tx1"/>
                          </a:solidFill>
                        </a:rPr>
                        <a:t>Self-assessment</a:t>
                      </a:r>
                    </a:p>
                  </a:txBody>
                  <a:tcPr anchor="ctr"/>
                </a:tc>
                <a:tc>
                  <a:txBody>
                    <a:bodyPr/>
                    <a:lstStyle/>
                    <a:p>
                      <a:r>
                        <a:rPr lang="en-GB" sz="1200" b="0" i="1" dirty="0">
                          <a:solidFill>
                            <a:schemeClr val="tx1"/>
                          </a:solidFill>
                        </a:rPr>
                        <a:t>4</a:t>
                      </a:r>
                    </a:p>
                  </a:txBody>
                  <a:tcPr anchor="ctr"/>
                </a:tc>
                <a:extLst>
                  <a:ext uri="{0D108BD9-81ED-4DB2-BD59-A6C34878D82A}">
                    <a16:rowId xmlns:a16="http://schemas.microsoft.com/office/drawing/2014/main" val="481516780"/>
                  </a:ext>
                </a:extLst>
              </a:tr>
              <a:tr h="334765">
                <a:tc>
                  <a:txBody>
                    <a:bodyPr/>
                    <a:lstStyle/>
                    <a:p>
                      <a:r>
                        <a:rPr lang="en-GB" sz="1200" b="0" i="1" dirty="0">
                          <a:solidFill>
                            <a:schemeClr val="tx1"/>
                          </a:solidFill>
                        </a:rPr>
                        <a:t>Thinking about products</a:t>
                      </a:r>
                    </a:p>
                  </a:txBody>
                  <a:tcPr anchor="ctr"/>
                </a:tc>
                <a:tc>
                  <a:txBody>
                    <a:bodyPr/>
                    <a:lstStyle/>
                    <a:p>
                      <a:r>
                        <a:rPr lang="en-GB" sz="1200" b="0" i="1" dirty="0">
                          <a:solidFill>
                            <a:schemeClr val="tx1"/>
                          </a:solidFill>
                        </a:rPr>
                        <a:t>5-8</a:t>
                      </a:r>
                    </a:p>
                  </a:txBody>
                  <a:tcPr anchor="ctr"/>
                </a:tc>
                <a:extLst>
                  <a:ext uri="{0D108BD9-81ED-4DB2-BD59-A6C34878D82A}">
                    <a16:rowId xmlns:a16="http://schemas.microsoft.com/office/drawing/2014/main" val="2884626282"/>
                  </a:ext>
                </a:extLst>
              </a:tr>
              <a:tr h="334765">
                <a:tc>
                  <a:txBody>
                    <a:bodyPr/>
                    <a:lstStyle/>
                    <a:p>
                      <a:r>
                        <a:rPr lang="en-GB" sz="1200" b="0" i="1" dirty="0">
                          <a:solidFill>
                            <a:schemeClr val="tx1"/>
                          </a:solidFill>
                        </a:rPr>
                        <a:t>Making daily life better</a:t>
                      </a:r>
                    </a:p>
                  </a:txBody>
                  <a:tcPr anchor="ctr"/>
                </a:tc>
                <a:tc>
                  <a:txBody>
                    <a:bodyPr/>
                    <a:lstStyle/>
                    <a:p>
                      <a:r>
                        <a:rPr lang="en-GB" sz="1200" b="0" i="1" dirty="0">
                          <a:solidFill>
                            <a:schemeClr val="tx1"/>
                          </a:solidFill>
                        </a:rPr>
                        <a:t>9</a:t>
                      </a:r>
                    </a:p>
                  </a:txBody>
                  <a:tcPr anchor="ctr"/>
                </a:tc>
                <a:extLst>
                  <a:ext uri="{0D108BD9-81ED-4DB2-BD59-A6C34878D82A}">
                    <a16:rowId xmlns:a16="http://schemas.microsoft.com/office/drawing/2014/main" val="1193783271"/>
                  </a:ext>
                </a:extLst>
              </a:tr>
              <a:tr h="334765">
                <a:tc>
                  <a:txBody>
                    <a:bodyPr/>
                    <a:lstStyle/>
                    <a:p>
                      <a:r>
                        <a:rPr lang="en-GB" sz="1200" b="0" i="1" dirty="0">
                          <a:solidFill>
                            <a:schemeClr val="tx1"/>
                          </a:solidFill>
                        </a:rPr>
                        <a:t>Problem-solving scenarios</a:t>
                      </a:r>
                    </a:p>
                  </a:txBody>
                  <a:tcPr anchor="ctr"/>
                </a:tc>
                <a:tc>
                  <a:txBody>
                    <a:bodyPr/>
                    <a:lstStyle/>
                    <a:p>
                      <a:r>
                        <a:rPr lang="en-GB" sz="1200" b="0" i="1" dirty="0">
                          <a:solidFill>
                            <a:schemeClr val="tx1"/>
                          </a:solidFill>
                        </a:rPr>
                        <a:t>10</a:t>
                      </a:r>
                    </a:p>
                  </a:txBody>
                  <a:tcPr anchor="ctr"/>
                </a:tc>
                <a:extLst>
                  <a:ext uri="{0D108BD9-81ED-4DB2-BD59-A6C34878D82A}">
                    <a16:rowId xmlns:a16="http://schemas.microsoft.com/office/drawing/2014/main" val="3466589278"/>
                  </a:ext>
                </a:extLst>
              </a:tr>
              <a:tr h="33476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rPr>
                        <a:t>Empathy design </a:t>
                      </a:r>
                    </a:p>
                  </a:txBody>
                  <a:tcPr anchor="ctr"/>
                </a:tc>
                <a:tc>
                  <a:txBody>
                    <a:bodyPr/>
                    <a:lstStyle/>
                    <a:p>
                      <a:r>
                        <a:rPr lang="en-GB" sz="1200" b="0" i="1" dirty="0">
                          <a:solidFill>
                            <a:schemeClr val="tx1"/>
                          </a:solidFill>
                        </a:rPr>
                        <a:t>11-13</a:t>
                      </a:r>
                    </a:p>
                  </a:txBody>
                  <a:tcPr anchor="ctr"/>
                </a:tc>
                <a:extLst>
                  <a:ext uri="{0D108BD9-81ED-4DB2-BD59-A6C34878D82A}">
                    <a16:rowId xmlns:a16="http://schemas.microsoft.com/office/drawing/2014/main" val="89622902"/>
                  </a:ext>
                </a:extLst>
              </a:tr>
              <a:tr h="334765">
                <a:tc>
                  <a:txBody>
                    <a:bodyPr/>
                    <a:lstStyle/>
                    <a:p>
                      <a:r>
                        <a:rPr lang="en-GB" sz="1200" b="0" i="1" dirty="0">
                          <a:solidFill>
                            <a:schemeClr val="tx1"/>
                          </a:solidFill>
                        </a:rPr>
                        <a:t>Product overview</a:t>
                      </a:r>
                    </a:p>
                  </a:txBody>
                  <a:tcPr anchor="ctr"/>
                </a:tc>
                <a:tc>
                  <a:txBody>
                    <a:bodyPr/>
                    <a:lstStyle/>
                    <a:p>
                      <a:r>
                        <a:rPr lang="en-GB" sz="1200" b="0" i="1" dirty="0">
                          <a:solidFill>
                            <a:schemeClr val="tx1"/>
                          </a:solidFill>
                        </a:rPr>
                        <a:t>14</a:t>
                      </a:r>
                    </a:p>
                  </a:txBody>
                  <a:tcPr anchor="ctr"/>
                </a:tc>
                <a:extLst>
                  <a:ext uri="{0D108BD9-81ED-4DB2-BD59-A6C34878D82A}">
                    <a16:rowId xmlns:a16="http://schemas.microsoft.com/office/drawing/2014/main" val="4186474435"/>
                  </a:ext>
                </a:extLst>
              </a:tr>
              <a:tr h="334765">
                <a:tc>
                  <a:txBody>
                    <a:bodyPr/>
                    <a:lstStyle/>
                    <a:p>
                      <a:r>
                        <a:rPr lang="en-GB" sz="1200" b="0" i="1" dirty="0">
                          <a:solidFill>
                            <a:schemeClr val="tx1"/>
                          </a:solidFill>
                        </a:rPr>
                        <a:t>Persuasion </a:t>
                      </a:r>
                    </a:p>
                  </a:txBody>
                  <a:tcPr anchor="ctr"/>
                </a:tc>
                <a:tc>
                  <a:txBody>
                    <a:bodyPr/>
                    <a:lstStyle/>
                    <a:p>
                      <a:r>
                        <a:rPr lang="en-GB" sz="1200" b="0" i="1" dirty="0">
                          <a:solidFill>
                            <a:schemeClr val="tx1"/>
                          </a:solidFill>
                        </a:rPr>
                        <a:t>15</a:t>
                      </a:r>
                    </a:p>
                  </a:txBody>
                  <a:tcPr anchor="ctr"/>
                </a:tc>
                <a:extLst>
                  <a:ext uri="{0D108BD9-81ED-4DB2-BD59-A6C34878D82A}">
                    <a16:rowId xmlns:a16="http://schemas.microsoft.com/office/drawing/2014/main" val="2814360545"/>
                  </a:ext>
                </a:extLst>
              </a:tr>
              <a:tr h="334765">
                <a:tc>
                  <a:txBody>
                    <a:bodyPr/>
                    <a:lstStyle/>
                    <a:p>
                      <a:r>
                        <a:rPr lang="en-GB" sz="1200" b="0" i="1" dirty="0">
                          <a:solidFill>
                            <a:schemeClr val="tx1"/>
                          </a:solidFill>
                        </a:rPr>
                        <a:t>Common persuasive techniques</a:t>
                      </a:r>
                    </a:p>
                  </a:txBody>
                  <a:tcPr anchor="ctr"/>
                </a:tc>
                <a:tc>
                  <a:txBody>
                    <a:bodyPr/>
                    <a:lstStyle/>
                    <a:p>
                      <a:r>
                        <a:rPr lang="en-GB" sz="1200" b="0" i="1" dirty="0">
                          <a:solidFill>
                            <a:schemeClr val="tx1"/>
                          </a:solidFill>
                        </a:rPr>
                        <a:t>16</a:t>
                      </a:r>
                    </a:p>
                  </a:txBody>
                  <a:tcPr anchor="ctr"/>
                </a:tc>
                <a:extLst>
                  <a:ext uri="{0D108BD9-81ED-4DB2-BD59-A6C34878D82A}">
                    <a16:rowId xmlns:a16="http://schemas.microsoft.com/office/drawing/2014/main" val="2924940836"/>
                  </a:ext>
                </a:extLst>
              </a:tr>
              <a:tr h="334765">
                <a:tc>
                  <a:txBody>
                    <a:bodyPr/>
                    <a:lstStyle/>
                    <a:p>
                      <a:r>
                        <a:rPr lang="en-GB" sz="1200" b="0" i="1" dirty="0">
                          <a:solidFill>
                            <a:schemeClr val="tx1"/>
                          </a:solidFill>
                        </a:rPr>
                        <a:t>Persuasive techniques cheat sheet</a:t>
                      </a:r>
                    </a:p>
                  </a:txBody>
                  <a:tcPr anchor="ctr"/>
                </a:tc>
                <a:tc>
                  <a:txBody>
                    <a:bodyPr/>
                    <a:lstStyle/>
                    <a:p>
                      <a:r>
                        <a:rPr lang="en-GB" sz="1200" b="0" i="1" dirty="0">
                          <a:solidFill>
                            <a:schemeClr val="tx1"/>
                          </a:solidFill>
                        </a:rPr>
                        <a:t>17</a:t>
                      </a:r>
                    </a:p>
                  </a:txBody>
                  <a:tcPr anchor="ctr"/>
                </a:tc>
                <a:extLst>
                  <a:ext uri="{0D108BD9-81ED-4DB2-BD59-A6C34878D82A}">
                    <a16:rowId xmlns:a16="http://schemas.microsoft.com/office/drawing/2014/main" val="873324859"/>
                  </a:ext>
                </a:extLst>
              </a:tr>
              <a:tr h="334765">
                <a:tc>
                  <a:txBody>
                    <a:bodyPr/>
                    <a:lstStyle/>
                    <a:p>
                      <a:r>
                        <a:rPr lang="en-GB" sz="1200" b="0" i="1" dirty="0">
                          <a:solidFill>
                            <a:schemeClr val="tx1"/>
                          </a:solidFill>
                        </a:rPr>
                        <a:t>Example pitch</a:t>
                      </a:r>
                    </a:p>
                  </a:txBody>
                  <a:tcPr anchor="ctr"/>
                </a:tc>
                <a:tc>
                  <a:txBody>
                    <a:bodyPr/>
                    <a:lstStyle/>
                    <a:p>
                      <a:r>
                        <a:rPr lang="en-GB" sz="1200" b="0" i="1" dirty="0">
                          <a:solidFill>
                            <a:schemeClr val="tx1"/>
                          </a:solidFill>
                        </a:rPr>
                        <a:t>18</a:t>
                      </a:r>
                    </a:p>
                  </a:txBody>
                  <a:tcPr anchor="ctr"/>
                </a:tc>
                <a:extLst>
                  <a:ext uri="{0D108BD9-81ED-4DB2-BD59-A6C34878D82A}">
                    <a16:rowId xmlns:a16="http://schemas.microsoft.com/office/drawing/2014/main" val="3448366318"/>
                  </a:ext>
                </a:extLst>
              </a:tr>
              <a:tr h="334765">
                <a:tc>
                  <a:txBody>
                    <a:bodyPr/>
                    <a:lstStyle/>
                    <a:p>
                      <a:r>
                        <a:rPr lang="en-GB" sz="1200" b="0" i="1" dirty="0">
                          <a:solidFill>
                            <a:schemeClr val="tx1"/>
                          </a:solidFill>
                        </a:rPr>
                        <a:t>Planning a pitch </a:t>
                      </a:r>
                    </a:p>
                  </a:txBody>
                  <a:tcPr anchor="ctr"/>
                </a:tc>
                <a:tc>
                  <a:txBody>
                    <a:bodyPr/>
                    <a:lstStyle/>
                    <a:p>
                      <a:r>
                        <a:rPr lang="en-GB" sz="1200" b="0" i="1" dirty="0">
                          <a:solidFill>
                            <a:schemeClr val="tx1"/>
                          </a:solidFill>
                        </a:rPr>
                        <a:t>19</a:t>
                      </a:r>
                    </a:p>
                  </a:txBody>
                  <a:tcPr anchor="ctr"/>
                </a:tc>
                <a:extLst>
                  <a:ext uri="{0D108BD9-81ED-4DB2-BD59-A6C34878D82A}">
                    <a16:rowId xmlns:a16="http://schemas.microsoft.com/office/drawing/2014/main" val="867368520"/>
                  </a:ext>
                </a:extLst>
              </a:tr>
              <a:tr h="334765">
                <a:tc>
                  <a:txBody>
                    <a:bodyPr/>
                    <a:lstStyle/>
                    <a:p>
                      <a:r>
                        <a:rPr lang="en-GB" sz="1200" i="1" dirty="0"/>
                        <a:t>Persuasive techniques planning</a:t>
                      </a:r>
                    </a:p>
                  </a:txBody>
                  <a:tcPr anchor="ctr"/>
                </a:tc>
                <a:tc>
                  <a:txBody>
                    <a:bodyPr/>
                    <a:lstStyle/>
                    <a:p>
                      <a:r>
                        <a:rPr lang="en-GB" sz="1200" i="1" dirty="0"/>
                        <a:t>20</a:t>
                      </a:r>
                    </a:p>
                  </a:txBody>
                  <a:tcPr anchor="ctr"/>
                </a:tc>
                <a:extLst>
                  <a:ext uri="{0D108BD9-81ED-4DB2-BD59-A6C34878D82A}">
                    <a16:rowId xmlns:a16="http://schemas.microsoft.com/office/drawing/2014/main" val="4151559740"/>
                  </a:ext>
                </a:extLst>
              </a:tr>
              <a:tr h="334765">
                <a:tc>
                  <a:txBody>
                    <a:bodyPr/>
                    <a:lstStyle/>
                    <a:p>
                      <a:r>
                        <a:rPr lang="en-GB" sz="1200" b="0" i="1" dirty="0">
                          <a:solidFill>
                            <a:schemeClr val="tx1"/>
                          </a:solidFill>
                        </a:rPr>
                        <a:t>Appropriate speed</a:t>
                      </a:r>
                    </a:p>
                  </a:txBody>
                  <a:tcPr anchor="ctr"/>
                </a:tc>
                <a:tc>
                  <a:txBody>
                    <a:bodyPr/>
                    <a:lstStyle/>
                    <a:p>
                      <a:r>
                        <a:rPr lang="en-GB" sz="1200" b="0" i="1" dirty="0">
                          <a:solidFill>
                            <a:schemeClr val="tx1"/>
                          </a:solidFill>
                        </a:rPr>
                        <a:t>21</a:t>
                      </a:r>
                    </a:p>
                  </a:txBody>
                  <a:tcPr anchor="ctr"/>
                </a:tc>
                <a:extLst>
                  <a:ext uri="{0D108BD9-81ED-4DB2-BD59-A6C34878D82A}">
                    <a16:rowId xmlns:a16="http://schemas.microsoft.com/office/drawing/2014/main" val="3462698668"/>
                  </a:ext>
                </a:extLst>
              </a:tr>
              <a:tr h="334765">
                <a:tc>
                  <a:txBody>
                    <a:bodyPr/>
                    <a:lstStyle/>
                    <a:p>
                      <a:r>
                        <a:rPr lang="en-GB" sz="1200" b="0" i="1" dirty="0">
                          <a:solidFill>
                            <a:schemeClr val="tx1"/>
                          </a:solidFill>
                        </a:rPr>
                        <a:t>A change of pace</a:t>
                      </a:r>
                    </a:p>
                  </a:txBody>
                  <a:tcPr anchor="ctr"/>
                </a:tc>
                <a:tc>
                  <a:txBody>
                    <a:bodyPr/>
                    <a:lstStyle/>
                    <a:p>
                      <a:r>
                        <a:rPr lang="en-GB" sz="1200" b="0" i="1" dirty="0">
                          <a:solidFill>
                            <a:schemeClr val="tx1"/>
                          </a:solidFill>
                        </a:rPr>
                        <a:t>22</a:t>
                      </a:r>
                    </a:p>
                  </a:txBody>
                  <a:tcPr anchor="ctr"/>
                </a:tc>
                <a:extLst>
                  <a:ext uri="{0D108BD9-81ED-4DB2-BD59-A6C34878D82A}">
                    <a16:rowId xmlns:a16="http://schemas.microsoft.com/office/drawing/2014/main" val="2876334617"/>
                  </a:ext>
                </a:extLst>
              </a:tr>
              <a:tr h="334765">
                <a:tc>
                  <a:txBody>
                    <a:bodyPr/>
                    <a:lstStyle/>
                    <a:p>
                      <a:r>
                        <a:rPr lang="en-GB" sz="1200" b="0" i="1" dirty="0">
                          <a:solidFill>
                            <a:schemeClr val="tx1"/>
                          </a:solidFill>
                        </a:rPr>
                        <a:t>Using voice for emphasis</a:t>
                      </a:r>
                    </a:p>
                  </a:txBody>
                  <a:tcPr anchor="ctr"/>
                </a:tc>
                <a:tc>
                  <a:txBody>
                    <a:bodyPr/>
                    <a:lstStyle/>
                    <a:p>
                      <a:r>
                        <a:rPr lang="en-GB" sz="1200" b="0" i="1" dirty="0">
                          <a:solidFill>
                            <a:schemeClr val="tx1"/>
                          </a:solidFill>
                        </a:rPr>
                        <a:t>23</a:t>
                      </a:r>
                    </a:p>
                  </a:txBody>
                  <a:tcPr anchor="ctr"/>
                </a:tc>
                <a:extLst>
                  <a:ext uri="{0D108BD9-81ED-4DB2-BD59-A6C34878D82A}">
                    <a16:rowId xmlns:a16="http://schemas.microsoft.com/office/drawing/2014/main" val="1176741013"/>
                  </a:ext>
                </a:extLst>
              </a:tr>
              <a:tr h="334765">
                <a:tc>
                  <a:txBody>
                    <a:bodyPr/>
                    <a:lstStyle/>
                    <a:p>
                      <a:r>
                        <a:rPr lang="en-GB" sz="1200" b="0" i="1" dirty="0">
                          <a:solidFill>
                            <a:schemeClr val="tx1"/>
                          </a:solidFill>
                        </a:rPr>
                        <a:t>Using body language for emphasis</a:t>
                      </a:r>
                    </a:p>
                  </a:txBody>
                  <a:tcPr anchor="ctr"/>
                </a:tc>
                <a:tc>
                  <a:txBody>
                    <a:bodyPr/>
                    <a:lstStyle/>
                    <a:p>
                      <a:r>
                        <a:rPr lang="en-GB" sz="1200" b="0" i="1" dirty="0">
                          <a:solidFill>
                            <a:schemeClr val="tx1"/>
                          </a:solidFill>
                        </a:rPr>
                        <a:t>24</a:t>
                      </a:r>
                    </a:p>
                  </a:txBody>
                  <a:tcPr anchor="ctr"/>
                </a:tc>
                <a:extLst>
                  <a:ext uri="{0D108BD9-81ED-4DB2-BD59-A6C34878D82A}">
                    <a16:rowId xmlns:a16="http://schemas.microsoft.com/office/drawing/2014/main" val="2656381537"/>
                  </a:ext>
                </a:extLst>
              </a:tr>
              <a:tr h="334765">
                <a:tc>
                  <a:txBody>
                    <a:bodyPr/>
                    <a:lstStyle/>
                    <a:p>
                      <a:r>
                        <a:rPr lang="en-GB" sz="1200" b="0" i="1" dirty="0">
                          <a:solidFill>
                            <a:schemeClr val="tx1"/>
                          </a:solidFill>
                        </a:rPr>
                        <a:t>Pause for effect</a:t>
                      </a:r>
                    </a:p>
                  </a:txBody>
                  <a:tcPr anchor="ctr"/>
                </a:tc>
                <a:tc>
                  <a:txBody>
                    <a:bodyPr/>
                    <a:lstStyle/>
                    <a:p>
                      <a:r>
                        <a:rPr lang="en-GB" sz="1200" i="1" dirty="0"/>
                        <a:t>25</a:t>
                      </a:r>
                    </a:p>
                  </a:txBody>
                  <a:tcPr anchor="ctr"/>
                </a:tc>
                <a:extLst>
                  <a:ext uri="{0D108BD9-81ED-4DB2-BD59-A6C34878D82A}">
                    <a16:rowId xmlns:a16="http://schemas.microsoft.com/office/drawing/2014/main" val="743497791"/>
                  </a:ext>
                </a:extLst>
              </a:tr>
              <a:tr h="334765">
                <a:tc>
                  <a:txBody>
                    <a:bodyPr/>
                    <a:lstStyle/>
                    <a:p>
                      <a:r>
                        <a:rPr lang="en-GB" sz="1200" b="0" i="1" dirty="0">
                          <a:solidFill>
                            <a:schemeClr val="tx1"/>
                          </a:solidFill>
                        </a:rPr>
                        <a:t>Pause, pace, and emphasis</a:t>
                      </a:r>
                    </a:p>
                  </a:txBody>
                  <a:tcPr anchor="ctr"/>
                </a:tc>
                <a:tc>
                  <a:txBody>
                    <a:bodyPr/>
                    <a:lstStyle/>
                    <a:p>
                      <a:r>
                        <a:rPr lang="en-GB" sz="1200" b="0" i="1" dirty="0">
                          <a:solidFill>
                            <a:schemeClr val="tx1"/>
                          </a:solidFill>
                        </a:rPr>
                        <a:t>26</a:t>
                      </a:r>
                    </a:p>
                  </a:txBody>
                  <a:tcPr anchor="ctr"/>
                </a:tc>
                <a:extLst>
                  <a:ext uri="{0D108BD9-81ED-4DB2-BD59-A6C34878D82A}">
                    <a16:rowId xmlns:a16="http://schemas.microsoft.com/office/drawing/2014/main" val="2607572444"/>
                  </a:ext>
                </a:extLst>
              </a:tr>
              <a:tr h="334765">
                <a:tc>
                  <a:txBody>
                    <a:bodyPr/>
                    <a:lstStyle/>
                    <a:p>
                      <a:r>
                        <a:rPr lang="en-GB" sz="1200" b="0" i="1" dirty="0">
                          <a:solidFill>
                            <a:schemeClr val="tx1"/>
                          </a:solidFill>
                        </a:rPr>
                        <a:t>Emotion walk reflection and confidence</a:t>
                      </a:r>
                    </a:p>
                  </a:txBody>
                  <a:tcPr anchor="ctr"/>
                </a:tc>
                <a:tc>
                  <a:txBody>
                    <a:bodyPr/>
                    <a:lstStyle/>
                    <a:p>
                      <a:r>
                        <a:rPr lang="en-GB" sz="1200" b="0" i="1" dirty="0">
                          <a:solidFill>
                            <a:schemeClr val="tx1"/>
                          </a:solidFill>
                        </a:rPr>
                        <a:t>27</a:t>
                      </a:r>
                    </a:p>
                  </a:txBody>
                  <a:tcPr anchor="ctr"/>
                </a:tc>
                <a:extLst>
                  <a:ext uri="{0D108BD9-81ED-4DB2-BD59-A6C34878D82A}">
                    <a16:rowId xmlns:a16="http://schemas.microsoft.com/office/drawing/2014/main" val="701952046"/>
                  </a:ext>
                </a:extLst>
              </a:tr>
              <a:tr h="334765">
                <a:tc>
                  <a:txBody>
                    <a:bodyPr/>
                    <a:lstStyle/>
                    <a:p>
                      <a:r>
                        <a:rPr lang="en-GB" sz="1200" i="1" dirty="0"/>
                        <a:t>Self-assessment </a:t>
                      </a:r>
                    </a:p>
                  </a:txBody>
                  <a:tcPr anchor="ctr"/>
                </a:tc>
                <a:tc>
                  <a:txBody>
                    <a:bodyPr/>
                    <a:lstStyle/>
                    <a:p>
                      <a:r>
                        <a:rPr lang="en-GB" sz="1200" i="1" dirty="0"/>
                        <a:t>28</a:t>
                      </a:r>
                    </a:p>
                  </a:txBody>
                  <a:tcPr anchor="ctr"/>
                </a:tc>
                <a:extLst>
                  <a:ext uri="{0D108BD9-81ED-4DB2-BD59-A6C34878D82A}">
                    <a16:rowId xmlns:a16="http://schemas.microsoft.com/office/drawing/2014/main" val="164942328"/>
                  </a:ext>
                </a:extLst>
              </a:tr>
            </a:tbl>
          </a:graphicData>
        </a:graphic>
      </p:graphicFrame>
    </p:spTree>
    <p:extLst>
      <p:ext uri="{BB962C8B-B14F-4D97-AF65-F5344CB8AC3E}">
        <p14:creationId xmlns:p14="http://schemas.microsoft.com/office/powerpoint/2010/main" val="1296571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677684" y="9181402"/>
            <a:ext cx="297545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361577899"/>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clearly introduce a product/service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explain in detail why a product/service is important or novel</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explain at least one advantage of a product/service in detail</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different methods to persuade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what a pitch is and what to include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how to best pace my pitch</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know where to add pause and emphasis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body language and gesture to add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appear confident in front of my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A3716502-1F06-B9A4-4964-B08726991A8C}"/>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B9DC-12F7-C7A4-33DD-D37D767FD784}"/>
              </a:ext>
            </a:extLst>
          </p:cNvPr>
          <p:cNvSpPr>
            <a:spLocks noGrp="1"/>
          </p:cNvSpPr>
          <p:nvPr>
            <p:ph type="title"/>
          </p:nvPr>
        </p:nvSpPr>
        <p:spPr>
          <a:xfrm>
            <a:off x="332656" y="1064568"/>
            <a:ext cx="5915025" cy="527403"/>
          </a:xfrm>
        </p:spPr>
        <p:txBody>
          <a:bodyPr>
            <a:normAutofit fontScale="90000"/>
          </a:bodyPr>
          <a:lstStyle/>
          <a:p>
            <a:r>
              <a:rPr lang="en-GB" b="1" i="1" dirty="0"/>
              <a:t>Thinking about products</a:t>
            </a:r>
          </a:p>
        </p:txBody>
      </p:sp>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677684" y="9181402"/>
            <a:ext cx="304746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5</a:t>
            </a:fld>
            <a:endParaRPr lang="en-GB" dirty="0"/>
          </a:p>
        </p:txBody>
      </p:sp>
      <p:pic>
        <p:nvPicPr>
          <p:cNvPr id="15" name="Picture 14">
            <a:extLst>
              <a:ext uri="{FF2B5EF4-FFF2-40B4-BE49-F238E27FC236}">
                <a16:creationId xmlns:a16="http://schemas.microsoft.com/office/drawing/2014/main" id="{0E9BF23B-40E6-2FB5-6329-5BC32F885218}"/>
              </a:ext>
            </a:extLst>
          </p:cNvPr>
          <p:cNvPicPr>
            <a:picLocks noChangeAspect="1"/>
          </p:cNvPicPr>
          <p:nvPr/>
        </p:nvPicPr>
        <p:blipFill>
          <a:blip r:embed="rId2"/>
          <a:stretch>
            <a:fillRect/>
          </a:stretch>
        </p:blipFill>
        <p:spPr>
          <a:xfrm>
            <a:off x="449189" y="1841885"/>
            <a:ext cx="1228495" cy="1015871"/>
          </a:xfrm>
          <a:prstGeom prst="rect">
            <a:avLst/>
          </a:prstGeom>
        </p:spPr>
      </p:pic>
      <p:graphicFrame>
        <p:nvGraphicFramePr>
          <p:cNvPr id="16" name="Table 15">
            <a:extLst>
              <a:ext uri="{FF2B5EF4-FFF2-40B4-BE49-F238E27FC236}">
                <a16:creationId xmlns:a16="http://schemas.microsoft.com/office/drawing/2014/main" id="{2F222600-0679-69FE-5C76-B29E308118B6}"/>
              </a:ext>
            </a:extLst>
          </p:cNvPr>
          <p:cNvGraphicFramePr>
            <a:graphicFrameLocks noGrp="1"/>
          </p:cNvGraphicFramePr>
          <p:nvPr>
            <p:extLst>
              <p:ext uri="{D42A27DB-BD31-4B8C-83A1-F6EECF244321}">
                <p14:modId xmlns:p14="http://schemas.microsoft.com/office/powerpoint/2010/main" val="2158462722"/>
              </p:ext>
            </p:extLst>
          </p:nvPr>
        </p:nvGraphicFramePr>
        <p:xfrm>
          <a:off x="449189" y="3107670"/>
          <a:ext cx="5915026" cy="5777580"/>
        </p:xfrm>
        <a:graphic>
          <a:graphicData uri="http://schemas.openxmlformats.org/drawingml/2006/table">
            <a:tbl>
              <a:tblPr firstRow="1" bandRow="1">
                <a:tableStyleId>{5940675A-B579-460E-94D1-54222C63F5DA}</a:tableStyleId>
              </a:tblPr>
              <a:tblGrid>
                <a:gridCol w="2957513">
                  <a:extLst>
                    <a:ext uri="{9D8B030D-6E8A-4147-A177-3AD203B41FA5}">
                      <a16:colId xmlns:a16="http://schemas.microsoft.com/office/drawing/2014/main" val="3840387923"/>
                    </a:ext>
                  </a:extLst>
                </a:gridCol>
                <a:gridCol w="2957513">
                  <a:extLst>
                    <a:ext uri="{9D8B030D-6E8A-4147-A177-3AD203B41FA5}">
                      <a16:colId xmlns:a16="http://schemas.microsoft.com/office/drawing/2014/main" val="2857286071"/>
                    </a:ext>
                  </a:extLst>
                </a:gridCol>
              </a:tblGrid>
              <a:tr h="2888790">
                <a:tc>
                  <a:txBody>
                    <a:bodyPr/>
                    <a:lstStyle/>
                    <a:p>
                      <a:pPr algn="ctr"/>
                      <a:r>
                        <a:rPr lang="en-GB" sz="1100" dirty="0"/>
                        <a:t>What function does the product provide?</a:t>
                      </a:r>
                    </a:p>
                    <a:p>
                      <a:pPr algn="ctr"/>
                      <a:endParaRPr lang="en-GB" sz="1100" dirty="0"/>
                    </a:p>
                    <a:p>
                      <a:pPr algn="ctr"/>
                      <a:endParaRPr lang="en-GB" sz="1100" dirty="0"/>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How would that function be completed without the product?</a:t>
                      </a:r>
                    </a:p>
                    <a:p>
                      <a:pPr algn="ctr"/>
                      <a:endParaRPr lang="en-GB" sz="1100" dirty="0"/>
                    </a:p>
                  </a:txBody>
                  <a:tcPr/>
                </a:tc>
                <a:extLst>
                  <a:ext uri="{0D108BD9-81ED-4DB2-BD59-A6C34878D82A}">
                    <a16:rowId xmlns:a16="http://schemas.microsoft.com/office/drawing/2014/main" val="2481560326"/>
                  </a:ext>
                </a:extLst>
              </a:tr>
              <a:tr h="2888790">
                <a:tc>
                  <a:txBody>
                    <a:bodyPr/>
                    <a:lstStyle/>
                    <a:p>
                      <a:pPr algn="ctr"/>
                      <a:r>
                        <a:rPr lang="en-GB" sz="1100" dirty="0"/>
                        <a:t>What challenges would people face trying to complete the function without the product?</a:t>
                      </a:r>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What are the benefits of using the product?</a:t>
                      </a:r>
                    </a:p>
                    <a:p>
                      <a:pPr algn="ctr"/>
                      <a:endParaRPr lang="en-GB" sz="1100" dirty="0"/>
                    </a:p>
                  </a:txBody>
                  <a:tcPr/>
                </a:tc>
                <a:extLst>
                  <a:ext uri="{0D108BD9-81ED-4DB2-BD59-A6C34878D82A}">
                    <a16:rowId xmlns:a16="http://schemas.microsoft.com/office/drawing/2014/main" val="473993679"/>
                  </a:ext>
                </a:extLst>
              </a:tr>
            </a:tbl>
          </a:graphicData>
        </a:graphic>
      </p:graphicFrame>
      <p:grpSp>
        <p:nvGrpSpPr>
          <p:cNvPr id="19" name="Group 18">
            <a:extLst>
              <a:ext uri="{FF2B5EF4-FFF2-40B4-BE49-F238E27FC236}">
                <a16:creationId xmlns:a16="http://schemas.microsoft.com/office/drawing/2014/main" id="{1D4C5095-C931-0549-7628-9D181959B54F}"/>
              </a:ext>
            </a:extLst>
          </p:cNvPr>
          <p:cNvGrpSpPr/>
          <p:nvPr/>
        </p:nvGrpSpPr>
        <p:grpSpPr>
          <a:xfrm>
            <a:off x="4005064" y="1496616"/>
            <a:ext cx="2401947" cy="1515700"/>
            <a:chOff x="5236020" y="3737250"/>
            <a:chExt cx="2186457" cy="1485478"/>
          </a:xfrm>
        </p:grpSpPr>
        <p:pic>
          <p:nvPicPr>
            <p:cNvPr id="20" name="Picture 19">
              <a:extLst>
                <a:ext uri="{FF2B5EF4-FFF2-40B4-BE49-F238E27FC236}">
                  <a16:creationId xmlns:a16="http://schemas.microsoft.com/office/drawing/2014/main" id="{5F19974A-43B9-2829-F66C-4A4E268071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1ADD1EBC-B336-D6BD-AD27-3B3B71A2A1E9}"/>
                </a:ext>
              </a:extLst>
            </p:cNvPr>
            <p:cNvSpPr txBox="1"/>
            <p:nvPr/>
          </p:nvSpPr>
          <p:spPr>
            <a:xfrm>
              <a:off x="5395771" y="3888488"/>
              <a:ext cx="1982242" cy="920002"/>
            </a:xfrm>
            <a:prstGeom prst="rect">
              <a:avLst/>
            </a:prstGeom>
            <a:noFill/>
          </p:spPr>
          <p:txBody>
            <a:bodyPr wrap="square" rtlCol="0">
              <a:spAutoFit/>
            </a:bodyPr>
            <a:lstStyle/>
            <a:p>
              <a:r>
                <a:rPr lang="en-GB" sz="1100" dirty="0"/>
                <a:t>Imagine a world without the product. How would daily life be different, and what challenges would people face in their absence?</a:t>
              </a:r>
            </a:p>
          </p:txBody>
        </p:sp>
      </p:grpSp>
      <p:pic>
        <p:nvPicPr>
          <p:cNvPr id="6" name="Picture 5">
            <a:extLst>
              <a:ext uri="{FF2B5EF4-FFF2-40B4-BE49-F238E27FC236}">
                <a16:creationId xmlns:a16="http://schemas.microsoft.com/office/drawing/2014/main" id="{BA86927F-9741-E0DC-4092-EA8F9885704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1337380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B9DC-12F7-C7A4-33DD-D37D767FD784}"/>
              </a:ext>
            </a:extLst>
          </p:cNvPr>
          <p:cNvSpPr>
            <a:spLocks noGrp="1"/>
          </p:cNvSpPr>
          <p:nvPr>
            <p:ph type="title"/>
          </p:nvPr>
        </p:nvSpPr>
        <p:spPr>
          <a:xfrm>
            <a:off x="332656" y="1064568"/>
            <a:ext cx="5915025" cy="527403"/>
          </a:xfrm>
        </p:spPr>
        <p:txBody>
          <a:bodyPr>
            <a:normAutofit fontScale="90000"/>
          </a:bodyPr>
          <a:lstStyle/>
          <a:p>
            <a:r>
              <a:rPr lang="en-GB" b="1" i="1" dirty="0"/>
              <a:t>Thinking about products</a:t>
            </a:r>
          </a:p>
        </p:txBody>
      </p:sp>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484782" y="9181402"/>
            <a:ext cx="3240362"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6</a:t>
            </a:fld>
            <a:endParaRPr lang="en-GB"/>
          </a:p>
        </p:txBody>
      </p:sp>
      <p:graphicFrame>
        <p:nvGraphicFramePr>
          <p:cNvPr id="16" name="Table 15">
            <a:extLst>
              <a:ext uri="{FF2B5EF4-FFF2-40B4-BE49-F238E27FC236}">
                <a16:creationId xmlns:a16="http://schemas.microsoft.com/office/drawing/2014/main" id="{2F222600-0679-69FE-5C76-B29E308118B6}"/>
              </a:ext>
            </a:extLst>
          </p:cNvPr>
          <p:cNvGraphicFramePr>
            <a:graphicFrameLocks noGrp="1"/>
          </p:cNvGraphicFramePr>
          <p:nvPr>
            <p:extLst>
              <p:ext uri="{D42A27DB-BD31-4B8C-83A1-F6EECF244321}">
                <p14:modId xmlns:p14="http://schemas.microsoft.com/office/powerpoint/2010/main" val="753231542"/>
              </p:ext>
            </p:extLst>
          </p:nvPr>
        </p:nvGraphicFramePr>
        <p:xfrm>
          <a:off x="449189" y="3107670"/>
          <a:ext cx="5915026" cy="5777580"/>
        </p:xfrm>
        <a:graphic>
          <a:graphicData uri="http://schemas.openxmlformats.org/drawingml/2006/table">
            <a:tbl>
              <a:tblPr firstRow="1" bandRow="1">
                <a:tableStyleId>{5940675A-B579-460E-94D1-54222C63F5DA}</a:tableStyleId>
              </a:tblPr>
              <a:tblGrid>
                <a:gridCol w="2957513">
                  <a:extLst>
                    <a:ext uri="{9D8B030D-6E8A-4147-A177-3AD203B41FA5}">
                      <a16:colId xmlns:a16="http://schemas.microsoft.com/office/drawing/2014/main" val="3840387923"/>
                    </a:ext>
                  </a:extLst>
                </a:gridCol>
                <a:gridCol w="2957513">
                  <a:extLst>
                    <a:ext uri="{9D8B030D-6E8A-4147-A177-3AD203B41FA5}">
                      <a16:colId xmlns:a16="http://schemas.microsoft.com/office/drawing/2014/main" val="2857286071"/>
                    </a:ext>
                  </a:extLst>
                </a:gridCol>
              </a:tblGrid>
              <a:tr h="2888790">
                <a:tc>
                  <a:txBody>
                    <a:bodyPr/>
                    <a:lstStyle/>
                    <a:p>
                      <a:pPr algn="ctr"/>
                      <a:r>
                        <a:rPr lang="en-GB" sz="1100" dirty="0"/>
                        <a:t>What function does the product provide?</a:t>
                      </a:r>
                    </a:p>
                    <a:p>
                      <a:pPr algn="ctr"/>
                      <a:endParaRPr lang="en-GB" sz="1100" dirty="0"/>
                    </a:p>
                    <a:p>
                      <a:pPr algn="ctr"/>
                      <a:endParaRPr lang="en-GB" sz="1100" dirty="0"/>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How would that function be completed without the product?</a:t>
                      </a:r>
                    </a:p>
                    <a:p>
                      <a:pPr algn="ctr"/>
                      <a:endParaRPr lang="en-GB" sz="1100" dirty="0"/>
                    </a:p>
                  </a:txBody>
                  <a:tcPr/>
                </a:tc>
                <a:extLst>
                  <a:ext uri="{0D108BD9-81ED-4DB2-BD59-A6C34878D82A}">
                    <a16:rowId xmlns:a16="http://schemas.microsoft.com/office/drawing/2014/main" val="2481560326"/>
                  </a:ext>
                </a:extLst>
              </a:tr>
              <a:tr h="2888790">
                <a:tc>
                  <a:txBody>
                    <a:bodyPr/>
                    <a:lstStyle/>
                    <a:p>
                      <a:pPr algn="ctr"/>
                      <a:r>
                        <a:rPr lang="en-GB" sz="1100" dirty="0"/>
                        <a:t>What challenges would people face trying to complete the function without the product?</a:t>
                      </a:r>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What are the benefits of using the product?</a:t>
                      </a:r>
                    </a:p>
                    <a:p>
                      <a:pPr algn="ctr"/>
                      <a:endParaRPr lang="en-GB" sz="1100" dirty="0"/>
                    </a:p>
                  </a:txBody>
                  <a:tcPr/>
                </a:tc>
                <a:extLst>
                  <a:ext uri="{0D108BD9-81ED-4DB2-BD59-A6C34878D82A}">
                    <a16:rowId xmlns:a16="http://schemas.microsoft.com/office/drawing/2014/main" val="473993679"/>
                  </a:ext>
                </a:extLst>
              </a:tr>
            </a:tbl>
          </a:graphicData>
        </a:graphic>
      </p:graphicFrame>
      <p:grpSp>
        <p:nvGrpSpPr>
          <p:cNvPr id="19" name="Group 18">
            <a:extLst>
              <a:ext uri="{FF2B5EF4-FFF2-40B4-BE49-F238E27FC236}">
                <a16:creationId xmlns:a16="http://schemas.microsoft.com/office/drawing/2014/main" id="{1D4C5095-C931-0549-7628-9D181959B54F}"/>
              </a:ext>
            </a:extLst>
          </p:cNvPr>
          <p:cNvGrpSpPr/>
          <p:nvPr/>
        </p:nvGrpSpPr>
        <p:grpSpPr>
          <a:xfrm>
            <a:off x="4005064" y="1496616"/>
            <a:ext cx="2401947" cy="1515700"/>
            <a:chOff x="5236020" y="3737250"/>
            <a:chExt cx="2186457" cy="1485478"/>
          </a:xfrm>
        </p:grpSpPr>
        <p:pic>
          <p:nvPicPr>
            <p:cNvPr id="20" name="Picture 19">
              <a:extLst>
                <a:ext uri="{FF2B5EF4-FFF2-40B4-BE49-F238E27FC236}">
                  <a16:creationId xmlns:a16="http://schemas.microsoft.com/office/drawing/2014/main" id="{5F19974A-43B9-2829-F66C-4A4E268071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1ADD1EBC-B336-D6BD-AD27-3B3B71A2A1E9}"/>
                </a:ext>
              </a:extLst>
            </p:cNvPr>
            <p:cNvSpPr txBox="1"/>
            <p:nvPr/>
          </p:nvSpPr>
          <p:spPr>
            <a:xfrm>
              <a:off x="5395771" y="3888488"/>
              <a:ext cx="1982242" cy="920002"/>
            </a:xfrm>
            <a:prstGeom prst="rect">
              <a:avLst/>
            </a:prstGeom>
            <a:noFill/>
          </p:spPr>
          <p:txBody>
            <a:bodyPr wrap="square" rtlCol="0">
              <a:spAutoFit/>
            </a:bodyPr>
            <a:lstStyle/>
            <a:p>
              <a:r>
                <a:rPr lang="en-GB" sz="1100" dirty="0"/>
                <a:t>Imagine a world without the product. How would daily life be different, and what challenges would people face in their absence?</a:t>
              </a:r>
            </a:p>
          </p:txBody>
        </p:sp>
      </p:grpSp>
      <p:pic>
        <p:nvPicPr>
          <p:cNvPr id="6" name="Picture 5">
            <a:extLst>
              <a:ext uri="{FF2B5EF4-FFF2-40B4-BE49-F238E27FC236}">
                <a16:creationId xmlns:a16="http://schemas.microsoft.com/office/drawing/2014/main" id="{0B149678-5047-A148-B262-4AFAB0DEFC56}"/>
              </a:ext>
            </a:extLst>
          </p:cNvPr>
          <p:cNvPicPr>
            <a:picLocks noChangeAspect="1"/>
          </p:cNvPicPr>
          <p:nvPr/>
        </p:nvPicPr>
        <p:blipFill>
          <a:blip r:embed="rId3"/>
          <a:stretch>
            <a:fillRect/>
          </a:stretch>
        </p:blipFill>
        <p:spPr>
          <a:xfrm>
            <a:off x="507847" y="1500835"/>
            <a:ext cx="832921" cy="1502420"/>
          </a:xfrm>
          <a:prstGeom prst="rect">
            <a:avLst/>
          </a:prstGeom>
        </p:spPr>
      </p:pic>
      <p:pic>
        <p:nvPicPr>
          <p:cNvPr id="7" name="Picture 6">
            <a:extLst>
              <a:ext uri="{FF2B5EF4-FFF2-40B4-BE49-F238E27FC236}">
                <a16:creationId xmlns:a16="http://schemas.microsoft.com/office/drawing/2014/main" id="{983DD878-48B6-5828-D9D2-004C8A76174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47681" y="9181402"/>
            <a:ext cx="486743" cy="527403"/>
          </a:xfrm>
          <a:prstGeom prst="rect">
            <a:avLst/>
          </a:prstGeom>
        </p:spPr>
      </p:pic>
    </p:spTree>
    <p:extLst>
      <p:ext uri="{BB962C8B-B14F-4D97-AF65-F5344CB8AC3E}">
        <p14:creationId xmlns:p14="http://schemas.microsoft.com/office/powerpoint/2010/main" val="3037008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B9DC-12F7-C7A4-33DD-D37D767FD784}"/>
              </a:ext>
            </a:extLst>
          </p:cNvPr>
          <p:cNvSpPr>
            <a:spLocks noGrp="1"/>
          </p:cNvSpPr>
          <p:nvPr>
            <p:ph type="title"/>
          </p:nvPr>
        </p:nvSpPr>
        <p:spPr>
          <a:xfrm>
            <a:off x="332656" y="1064568"/>
            <a:ext cx="5915025" cy="527403"/>
          </a:xfrm>
        </p:spPr>
        <p:txBody>
          <a:bodyPr>
            <a:normAutofit fontScale="90000"/>
          </a:bodyPr>
          <a:lstStyle/>
          <a:p>
            <a:r>
              <a:rPr lang="en-GB" b="1" i="1" dirty="0"/>
              <a:t>Thinking about products</a:t>
            </a:r>
          </a:p>
        </p:txBody>
      </p:sp>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16" name="Table 15">
            <a:extLst>
              <a:ext uri="{FF2B5EF4-FFF2-40B4-BE49-F238E27FC236}">
                <a16:creationId xmlns:a16="http://schemas.microsoft.com/office/drawing/2014/main" id="{2F222600-0679-69FE-5C76-B29E308118B6}"/>
              </a:ext>
            </a:extLst>
          </p:cNvPr>
          <p:cNvGraphicFramePr>
            <a:graphicFrameLocks noGrp="1"/>
          </p:cNvGraphicFramePr>
          <p:nvPr>
            <p:extLst>
              <p:ext uri="{D42A27DB-BD31-4B8C-83A1-F6EECF244321}">
                <p14:modId xmlns:p14="http://schemas.microsoft.com/office/powerpoint/2010/main" val="3098272944"/>
              </p:ext>
            </p:extLst>
          </p:nvPr>
        </p:nvGraphicFramePr>
        <p:xfrm>
          <a:off x="449189" y="3107670"/>
          <a:ext cx="5915026" cy="5777580"/>
        </p:xfrm>
        <a:graphic>
          <a:graphicData uri="http://schemas.openxmlformats.org/drawingml/2006/table">
            <a:tbl>
              <a:tblPr firstRow="1" bandRow="1">
                <a:tableStyleId>{5940675A-B579-460E-94D1-54222C63F5DA}</a:tableStyleId>
              </a:tblPr>
              <a:tblGrid>
                <a:gridCol w="2957513">
                  <a:extLst>
                    <a:ext uri="{9D8B030D-6E8A-4147-A177-3AD203B41FA5}">
                      <a16:colId xmlns:a16="http://schemas.microsoft.com/office/drawing/2014/main" val="3840387923"/>
                    </a:ext>
                  </a:extLst>
                </a:gridCol>
                <a:gridCol w="2957513">
                  <a:extLst>
                    <a:ext uri="{9D8B030D-6E8A-4147-A177-3AD203B41FA5}">
                      <a16:colId xmlns:a16="http://schemas.microsoft.com/office/drawing/2014/main" val="2857286071"/>
                    </a:ext>
                  </a:extLst>
                </a:gridCol>
              </a:tblGrid>
              <a:tr h="2888790">
                <a:tc>
                  <a:txBody>
                    <a:bodyPr/>
                    <a:lstStyle/>
                    <a:p>
                      <a:pPr algn="ctr"/>
                      <a:r>
                        <a:rPr lang="en-GB" sz="1100" dirty="0"/>
                        <a:t>What function does the product provide?</a:t>
                      </a:r>
                    </a:p>
                    <a:p>
                      <a:pPr algn="ctr"/>
                      <a:endParaRPr lang="en-GB" sz="1100" dirty="0"/>
                    </a:p>
                    <a:p>
                      <a:pPr algn="ctr"/>
                      <a:endParaRPr lang="en-GB" sz="1100" dirty="0"/>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How would that function be completed without the product?</a:t>
                      </a:r>
                    </a:p>
                    <a:p>
                      <a:pPr algn="ctr"/>
                      <a:endParaRPr lang="en-GB" sz="1100" dirty="0"/>
                    </a:p>
                  </a:txBody>
                  <a:tcPr/>
                </a:tc>
                <a:extLst>
                  <a:ext uri="{0D108BD9-81ED-4DB2-BD59-A6C34878D82A}">
                    <a16:rowId xmlns:a16="http://schemas.microsoft.com/office/drawing/2014/main" val="2481560326"/>
                  </a:ext>
                </a:extLst>
              </a:tr>
              <a:tr h="2888790">
                <a:tc>
                  <a:txBody>
                    <a:bodyPr/>
                    <a:lstStyle/>
                    <a:p>
                      <a:pPr algn="ctr"/>
                      <a:r>
                        <a:rPr lang="en-GB" sz="1100" dirty="0"/>
                        <a:t>What challenges would people face trying to complete the function without the product?</a:t>
                      </a:r>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What are the benefits of using the product?</a:t>
                      </a:r>
                    </a:p>
                    <a:p>
                      <a:pPr algn="ctr"/>
                      <a:endParaRPr lang="en-GB" sz="1100" dirty="0"/>
                    </a:p>
                  </a:txBody>
                  <a:tcPr/>
                </a:tc>
                <a:extLst>
                  <a:ext uri="{0D108BD9-81ED-4DB2-BD59-A6C34878D82A}">
                    <a16:rowId xmlns:a16="http://schemas.microsoft.com/office/drawing/2014/main" val="473993679"/>
                  </a:ext>
                </a:extLst>
              </a:tr>
            </a:tbl>
          </a:graphicData>
        </a:graphic>
      </p:graphicFrame>
      <p:grpSp>
        <p:nvGrpSpPr>
          <p:cNvPr id="19" name="Group 18">
            <a:extLst>
              <a:ext uri="{FF2B5EF4-FFF2-40B4-BE49-F238E27FC236}">
                <a16:creationId xmlns:a16="http://schemas.microsoft.com/office/drawing/2014/main" id="{1D4C5095-C931-0549-7628-9D181959B54F}"/>
              </a:ext>
            </a:extLst>
          </p:cNvPr>
          <p:cNvGrpSpPr/>
          <p:nvPr/>
        </p:nvGrpSpPr>
        <p:grpSpPr>
          <a:xfrm>
            <a:off x="4005064" y="1496616"/>
            <a:ext cx="2401947" cy="1515700"/>
            <a:chOff x="5236020" y="3737250"/>
            <a:chExt cx="2186457" cy="1485478"/>
          </a:xfrm>
        </p:grpSpPr>
        <p:pic>
          <p:nvPicPr>
            <p:cNvPr id="20" name="Picture 19">
              <a:extLst>
                <a:ext uri="{FF2B5EF4-FFF2-40B4-BE49-F238E27FC236}">
                  <a16:creationId xmlns:a16="http://schemas.microsoft.com/office/drawing/2014/main" id="{5F19974A-43B9-2829-F66C-4A4E268071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1ADD1EBC-B336-D6BD-AD27-3B3B71A2A1E9}"/>
                </a:ext>
              </a:extLst>
            </p:cNvPr>
            <p:cNvSpPr txBox="1"/>
            <p:nvPr/>
          </p:nvSpPr>
          <p:spPr>
            <a:xfrm>
              <a:off x="5395771" y="3888488"/>
              <a:ext cx="1982242" cy="920002"/>
            </a:xfrm>
            <a:prstGeom prst="rect">
              <a:avLst/>
            </a:prstGeom>
            <a:noFill/>
          </p:spPr>
          <p:txBody>
            <a:bodyPr wrap="square" rtlCol="0">
              <a:spAutoFit/>
            </a:bodyPr>
            <a:lstStyle/>
            <a:p>
              <a:r>
                <a:rPr lang="en-GB" sz="1100" dirty="0"/>
                <a:t>Imagine a world without the product. How would daily life be different, and what challenges would people face in their absence?</a:t>
              </a:r>
            </a:p>
          </p:txBody>
        </p:sp>
      </p:grpSp>
      <p:pic>
        <p:nvPicPr>
          <p:cNvPr id="6" name="Picture 5">
            <a:extLst>
              <a:ext uri="{FF2B5EF4-FFF2-40B4-BE49-F238E27FC236}">
                <a16:creationId xmlns:a16="http://schemas.microsoft.com/office/drawing/2014/main" id="{CAA3B354-B49D-E94E-C198-F6205EF421D1}"/>
              </a:ext>
            </a:extLst>
          </p:cNvPr>
          <p:cNvPicPr>
            <a:picLocks noChangeAspect="1"/>
          </p:cNvPicPr>
          <p:nvPr/>
        </p:nvPicPr>
        <p:blipFill>
          <a:blip r:embed="rId3"/>
          <a:stretch>
            <a:fillRect/>
          </a:stretch>
        </p:blipFill>
        <p:spPr>
          <a:xfrm>
            <a:off x="610319" y="1559414"/>
            <a:ext cx="1225298" cy="1390104"/>
          </a:xfrm>
          <a:prstGeom prst="rect">
            <a:avLst/>
          </a:prstGeom>
        </p:spPr>
      </p:pic>
      <p:pic>
        <p:nvPicPr>
          <p:cNvPr id="7" name="Picture 6">
            <a:extLst>
              <a:ext uri="{FF2B5EF4-FFF2-40B4-BE49-F238E27FC236}">
                <a16:creationId xmlns:a16="http://schemas.microsoft.com/office/drawing/2014/main" id="{1FEEAFE1-7FFE-1F67-1B9E-B422E42797F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47681" y="9181402"/>
            <a:ext cx="486743" cy="527403"/>
          </a:xfrm>
          <a:prstGeom prst="rect">
            <a:avLst/>
          </a:prstGeom>
        </p:spPr>
      </p:pic>
    </p:spTree>
    <p:extLst>
      <p:ext uri="{BB962C8B-B14F-4D97-AF65-F5344CB8AC3E}">
        <p14:creationId xmlns:p14="http://schemas.microsoft.com/office/powerpoint/2010/main" val="1327733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B9DC-12F7-C7A4-33DD-D37D767FD784}"/>
              </a:ext>
            </a:extLst>
          </p:cNvPr>
          <p:cNvSpPr>
            <a:spLocks noGrp="1"/>
          </p:cNvSpPr>
          <p:nvPr>
            <p:ph type="title"/>
          </p:nvPr>
        </p:nvSpPr>
        <p:spPr>
          <a:xfrm>
            <a:off x="332656" y="1064568"/>
            <a:ext cx="5915025" cy="527403"/>
          </a:xfrm>
        </p:spPr>
        <p:txBody>
          <a:bodyPr>
            <a:normAutofit fontScale="90000"/>
          </a:bodyPr>
          <a:lstStyle/>
          <a:p>
            <a:r>
              <a:rPr lang="en-GB" b="1" i="1" dirty="0"/>
              <a:t>Thinking about products</a:t>
            </a:r>
          </a:p>
        </p:txBody>
      </p:sp>
      <p:sp>
        <p:nvSpPr>
          <p:cNvPr id="3" name="Date Placeholder 2">
            <a:extLst>
              <a:ext uri="{FF2B5EF4-FFF2-40B4-BE49-F238E27FC236}">
                <a16:creationId xmlns:a16="http://schemas.microsoft.com/office/drawing/2014/main" id="{46C6A7D3-ECF0-873C-3BEF-C8B6D8329280}"/>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5B3238DE-AE49-FBE8-D9CB-E14E7F061903}"/>
              </a:ext>
            </a:extLst>
          </p:cNvPr>
          <p:cNvSpPr>
            <a:spLocks noGrp="1"/>
          </p:cNvSpPr>
          <p:nvPr>
            <p:ph type="ftr" sz="quarter" idx="11"/>
          </p:nvPr>
        </p:nvSpPr>
        <p:spPr>
          <a:xfrm>
            <a:off x="1553448" y="9181402"/>
            <a:ext cx="302768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7C6512EA-6A67-5391-50ED-5F35A5913EF8}"/>
              </a:ext>
            </a:extLst>
          </p:cNvPr>
          <p:cNvSpPr>
            <a:spLocks noGrp="1"/>
          </p:cNvSpPr>
          <p:nvPr>
            <p:ph type="sldNum" sz="quarter" idx="12"/>
          </p:nvPr>
        </p:nvSpPr>
        <p:spPr/>
        <p:txBody>
          <a:bodyPr/>
          <a:lstStyle/>
          <a:p>
            <a:fld id="{EFC07C4F-4DD7-4452-9CBE-7B4BC77324C7}" type="slidenum">
              <a:rPr lang="en-GB" smtClean="0"/>
              <a:t>8</a:t>
            </a:fld>
            <a:endParaRPr lang="en-GB"/>
          </a:p>
        </p:txBody>
      </p:sp>
      <p:graphicFrame>
        <p:nvGraphicFramePr>
          <p:cNvPr id="16" name="Table 15">
            <a:extLst>
              <a:ext uri="{FF2B5EF4-FFF2-40B4-BE49-F238E27FC236}">
                <a16:creationId xmlns:a16="http://schemas.microsoft.com/office/drawing/2014/main" id="{2F222600-0679-69FE-5C76-B29E308118B6}"/>
              </a:ext>
            </a:extLst>
          </p:cNvPr>
          <p:cNvGraphicFramePr>
            <a:graphicFrameLocks noGrp="1"/>
          </p:cNvGraphicFramePr>
          <p:nvPr>
            <p:extLst>
              <p:ext uri="{D42A27DB-BD31-4B8C-83A1-F6EECF244321}">
                <p14:modId xmlns:p14="http://schemas.microsoft.com/office/powerpoint/2010/main" val="2281264608"/>
              </p:ext>
            </p:extLst>
          </p:nvPr>
        </p:nvGraphicFramePr>
        <p:xfrm>
          <a:off x="449189" y="3107670"/>
          <a:ext cx="5915026" cy="5777580"/>
        </p:xfrm>
        <a:graphic>
          <a:graphicData uri="http://schemas.openxmlformats.org/drawingml/2006/table">
            <a:tbl>
              <a:tblPr firstRow="1" bandRow="1">
                <a:tableStyleId>{5940675A-B579-460E-94D1-54222C63F5DA}</a:tableStyleId>
              </a:tblPr>
              <a:tblGrid>
                <a:gridCol w="2957513">
                  <a:extLst>
                    <a:ext uri="{9D8B030D-6E8A-4147-A177-3AD203B41FA5}">
                      <a16:colId xmlns:a16="http://schemas.microsoft.com/office/drawing/2014/main" val="3840387923"/>
                    </a:ext>
                  </a:extLst>
                </a:gridCol>
                <a:gridCol w="2957513">
                  <a:extLst>
                    <a:ext uri="{9D8B030D-6E8A-4147-A177-3AD203B41FA5}">
                      <a16:colId xmlns:a16="http://schemas.microsoft.com/office/drawing/2014/main" val="2857286071"/>
                    </a:ext>
                  </a:extLst>
                </a:gridCol>
              </a:tblGrid>
              <a:tr h="2888790">
                <a:tc>
                  <a:txBody>
                    <a:bodyPr/>
                    <a:lstStyle/>
                    <a:p>
                      <a:pPr algn="ctr"/>
                      <a:r>
                        <a:rPr lang="en-GB" sz="1100" dirty="0"/>
                        <a:t>What function does the product provide?</a:t>
                      </a:r>
                    </a:p>
                    <a:p>
                      <a:pPr algn="ctr"/>
                      <a:endParaRPr lang="en-GB" sz="1100" dirty="0"/>
                    </a:p>
                    <a:p>
                      <a:pPr algn="ctr"/>
                      <a:endParaRPr lang="en-GB" sz="1100" dirty="0"/>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How would that function be completed without the product?</a:t>
                      </a:r>
                    </a:p>
                    <a:p>
                      <a:pPr algn="ctr"/>
                      <a:endParaRPr lang="en-GB" sz="1100" dirty="0"/>
                    </a:p>
                  </a:txBody>
                  <a:tcPr/>
                </a:tc>
                <a:extLst>
                  <a:ext uri="{0D108BD9-81ED-4DB2-BD59-A6C34878D82A}">
                    <a16:rowId xmlns:a16="http://schemas.microsoft.com/office/drawing/2014/main" val="2481560326"/>
                  </a:ext>
                </a:extLst>
              </a:tr>
              <a:tr h="2888790">
                <a:tc>
                  <a:txBody>
                    <a:bodyPr/>
                    <a:lstStyle/>
                    <a:p>
                      <a:pPr algn="ctr"/>
                      <a:r>
                        <a:rPr lang="en-GB" sz="1100" dirty="0"/>
                        <a:t>What challenges would people face trying to complete the function without the product?</a:t>
                      </a:r>
                    </a:p>
                    <a:p>
                      <a:pPr algn="ctr"/>
                      <a:endParaRPr lang="en-GB" sz="11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dirty="0"/>
                        <a:t>What are the benefits of using the product?</a:t>
                      </a:r>
                    </a:p>
                    <a:p>
                      <a:pPr algn="ctr"/>
                      <a:endParaRPr lang="en-GB" sz="1100" dirty="0"/>
                    </a:p>
                  </a:txBody>
                  <a:tcPr/>
                </a:tc>
                <a:extLst>
                  <a:ext uri="{0D108BD9-81ED-4DB2-BD59-A6C34878D82A}">
                    <a16:rowId xmlns:a16="http://schemas.microsoft.com/office/drawing/2014/main" val="473993679"/>
                  </a:ext>
                </a:extLst>
              </a:tr>
            </a:tbl>
          </a:graphicData>
        </a:graphic>
      </p:graphicFrame>
      <p:grpSp>
        <p:nvGrpSpPr>
          <p:cNvPr id="19" name="Group 18">
            <a:extLst>
              <a:ext uri="{FF2B5EF4-FFF2-40B4-BE49-F238E27FC236}">
                <a16:creationId xmlns:a16="http://schemas.microsoft.com/office/drawing/2014/main" id="{1D4C5095-C931-0549-7628-9D181959B54F}"/>
              </a:ext>
            </a:extLst>
          </p:cNvPr>
          <p:cNvGrpSpPr/>
          <p:nvPr/>
        </p:nvGrpSpPr>
        <p:grpSpPr>
          <a:xfrm>
            <a:off x="4005064" y="1496616"/>
            <a:ext cx="2401947" cy="1515700"/>
            <a:chOff x="5236020" y="3737250"/>
            <a:chExt cx="2186457" cy="1485478"/>
          </a:xfrm>
        </p:grpSpPr>
        <p:pic>
          <p:nvPicPr>
            <p:cNvPr id="20" name="Picture 19">
              <a:extLst>
                <a:ext uri="{FF2B5EF4-FFF2-40B4-BE49-F238E27FC236}">
                  <a16:creationId xmlns:a16="http://schemas.microsoft.com/office/drawing/2014/main" id="{5F19974A-43B9-2829-F66C-4A4E268071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6020" y="3737250"/>
              <a:ext cx="2186457" cy="1485478"/>
            </a:xfrm>
            <a:prstGeom prst="rect">
              <a:avLst/>
            </a:prstGeom>
          </p:spPr>
        </p:pic>
        <p:sp>
          <p:nvSpPr>
            <p:cNvPr id="21" name="TextBox 20">
              <a:extLst>
                <a:ext uri="{FF2B5EF4-FFF2-40B4-BE49-F238E27FC236}">
                  <a16:creationId xmlns:a16="http://schemas.microsoft.com/office/drawing/2014/main" id="{1ADD1EBC-B336-D6BD-AD27-3B3B71A2A1E9}"/>
                </a:ext>
              </a:extLst>
            </p:cNvPr>
            <p:cNvSpPr txBox="1"/>
            <p:nvPr/>
          </p:nvSpPr>
          <p:spPr>
            <a:xfrm>
              <a:off x="5395771" y="3888488"/>
              <a:ext cx="1982242" cy="920002"/>
            </a:xfrm>
            <a:prstGeom prst="rect">
              <a:avLst/>
            </a:prstGeom>
            <a:noFill/>
          </p:spPr>
          <p:txBody>
            <a:bodyPr wrap="square" rtlCol="0">
              <a:spAutoFit/>
            </a:bodyPr>
            <a:lstStyle/>
            <a:p>
              <a:r>
                <a:rPr lang="en-GB" sz="1100" dirty="0"/>
                <a:t>Imagine a world without the product. How would daily life be different, and what challenges would people face in their absence?</a:t>
              </a:r>
            </a:p>
          </p:txBody>
        </p:sp>
      </p:grpSp>
      <p:pic>
        <p:nvPicPr>
          <p:cNvPr id="6" name="Picture 5">
            <a:extLst>
              <a:ext uri="{FF2B5EF4-FFF2-40B4-BE49-F238E27FC236}">
                <a16:creationId xmlns:a16="http://schemas.microsoft.com/office/drawing/2014/main" id="{4C985100-BBFA-053A-CDC4-3AEED3CC2CB1}"/>
              </a:ext>
            </a:extLst>
          </p:cNvPr>
          <p:cNvPicPr>
            <a:picLocks noChangeAspect="1"/>
          </p:cNvPicPr>
          <p:nvPr/>
        </p:nvPicPr>
        <p:blipFill>
          <a:blip r:embed="rId3"/>
          <a:stretch>
            <a:fillRect/>
          </a:stretch>
        </p:blipFill>
        <p:spPr>
          <a:xfrm>
            <a:off x="610319" y="1494554"/>
            <a:ext cx="943129" cy="1423705"/>
          </a:xfrm>
          <a:prstGeom prst="rect">
            <a:avLst/>
          </a:prstGeom>
        </p:spPr>
      </p:pic>
      <p:pic>
        <p:nvPicPr>
          <p:cNvPr id="7" name="Picture 6">
            <a:extLst>
              <a:ext uri="{FF2B5EF4-FFF2-40B4-BE49-F238E27FC236}">
                <a16:creationId xmlns:a16="http://schemas.microsoft.com/office/drawing/2014/main" id="{3A66B831-FEDC-23AB-3336-6FC81C4C588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47681" y="9181402"/>
            <a:ext cx="486743" cy="527403"/>
          </a:xfrm>
          <a:prstGeom prst="rect">
            <a:avLst/>
          </a:prstGeom>
        </p:spPr>
      </p:pic>
    </p:spTree>
    <p:extLst>
      <p:ext uri="{BB962C8B-B14F-4D97-AF65-F5344CB8AC3E}">
        <p14:creationId xmlns:p14="http://schemas.microsoft.com/office/powerpoint/2010/main" val="395389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B64F8-6C33-79DD-7A57-5B3BE3F7E101}"/>
              </a:ext>
            </a:extLst>
          </p:cNvPr>
          <p:cNvSpPr>
            <a:spLocks noGrp="1"/>
          </p:cNvSpPr>
          <p:nvPr>
            <p:ph type="title"/>
          </p:nvPr>
        </p:nvSpPr>
        <p:spPr>
          <a:xfrm>
            <a:off x="361256" y="1149871"/>
            <a:ext cx="5915025" cy="527403"/>
          </a:xfrm>
        </p:spPr>
        <p:txBody>
          <a:bodyPr>
            <a:normAutofit fontScale="90000"/>
          </a:bodyPr>
          <a:lstStyle/>
          <a:p>
            <a:r>
              <a:rPr lang="en-GB" b="1" i="1" dirty="0"/>
              <a:t>Making daily life better</a:t>
            </a:r>
          </a:p>
        </p:txBody>
      </p:sp>
      <p:sp>
        <p:nvSpPr>
          <p:cNvPr id="3" name="Date Placeholder 2">
            <a:extLst>
              <a:ext uri="{FF2B5EF4-FFF2-40B4-BE49-F238E27FC236}">
                <a16:creationId xmlns:a16="http://schemas.microsoft.com/office/drawing/2014/main" id="{93693CD1-64C4-DAD3-363C-D64BDA4DE639}"/>
              </a:ext>
            </a:extLst>
          </p:cNvPr>
          <p:cNvSpPr>
            <a:spLocks noGrp="1"/>
          </p:cNvSpPr>
          <p:nvPr>
            <p:ph type="dt" sz="half" idx="10"/>
          </p:nvPr>
        </p:nvSpPr>
        <p:spPr/>
        <p:txBody>
          <a:bodyPr/>
          <a:lstStyle/>
          <a:p>
            <a:r>
              <a:rPr lang="en-US"/>
              <a:t>25/01/2024</a:t>
            </a:r>
            <a:endParaRPr lang="en-GB"/>
          </a:p>
        </p:txBody>
      </p:sp>
      <p:sp>
        <p:nvSpPr>
          <p:cNvPr id="4" name="Footer Placeholder 3">
            <a:extLst>
              <a:ext uri="{FF2B5EF4-FFF2-40B4-BE49-F238E27FC236}">
                <a16:creationId xmlns:a16="http://schemas.microsoft.com/office/drawing/2014/main" id="{3842D813-FE3D-2F94-ABE2-242EFC1EE8DE}"/>
              </a:ext>
            </a:extLst>
          </p:cNvPr>
          <p:cNvSpPr>
            <a:spLocks noGrp="1"/>
          </p:cNvSpPr>
          <p:nvPr>
            <p:ph type="ftr" sz="quarter" idx="11"/>
          </p:nvPr>
        </p:nvSpPr>
        <p:spPr>
          <a:xfrm>
            <a:off x="1808822" y="9181402"/>
            <a:ext cx="2988330" cy="527403"/>
          </a:xfrm>
        </p:spPr>
        <p:txBody>
          <a:bodyPr/>
          <a:lstStyle/>
          <a:p>
            <a:r>
              <a:rPr lang="en-US" dirty="0"/>
              <a:t>ESB-RES-C219 </a:t>
            </a:r>
          </a:p>
          <a:p>
            <a:r>
              <a:rPr lang="en-US" dirty="0"/>
              <a:t>L1G2-Speech for Employability-Learner Workbook-Section 3</a:t>
            </a:r>
            <a:endParaRPr lang="en-GB" dirty="0"/>
          </a:p>
        </p:txBody>
      </p:sp>
      <p:sp>
        <p:nvSpPr>
          <p:cNvPr id="5" name="Slide Number Placeholder 4">
            <a:extLst>
              <a:ext uri="{FF2B5EF4-FFF2-40B4-BE49-F238E27FC236}">
                <a16:creationId xmlns:a16="http://schemas.microsoft.com/office/drawing/2014/main" id="{3CB69A57-9A77-C5C3-7C5C-48A3A0F87A84}"/>
              </a:ext>
            </a:extLst>
          </p:cNvPr>
          <p:cNvSpPr>
            <a:spLocks noGrp="1"/>
          </p:cNvSpPr>
          <p:nvPr>
            <p:ph type="sldNum" sz="quarter" idx="12"/>
          </p:nvPr>
        </p:nvSpPr>
        <p:spPr/>
        <p:txBody>
          <a:bodyPr/>
          <a:lstStyle/>
          <a:p>
            <a:fld id="{EFC07C4F-4DD7-4452-9CBE-7B4BC77324C7}" type="slidenum">
              <a:rPr lang="en-GB" smtClean="0"/>
              <a:t>9</a:t>
            </a:fld>
            <a:endParaRPr lang="en-GB"/>
          </a:p>
        </p:txBody>
      </p:sp>
      <p:graphicFrame>
        <p:nvGraphicFramePr>
          <p:cNvPr id="6" name="Table 5">
            <a:extLst>
              <a:ext uri="{FF2B5EF4-FFF2-40B4-BE49-F238E27FC236}">
                <a16:creationId xmlns:a16="http://schemas.microsoft.com/office/drawing/2014/main" id="{634E1CB2-5EAC-FEB0-B9CC-230C3CFB36BF}"/>
              </a:ext>
            </a:extLst>
          </p:cNvPr>
          <p:cNvGraphicFramePr>
            <a:graphicFrameLocks noGrp="1"/>
          </p:cNvGraphicFramePr>
          <p:nvPr>
            <p:extLst>
              <p:ext uri="{D42A27DB-BD31-4B8C-83A1-F6EECF244321}">
                <p14:modId xmlns:p14="http://schemas.microsoft.com/office/powerpoint/2010/main" val="1982749051"/>
              </p:ext>
            </p:extLst>
          </p:nvPr>
        </p:nvGraphicFramePr>
        <p:xfrm>
          <a:off x="297000" y="1673691"/>
          <a:ext cx="6264000" cy="6300062"/>
        </p:xfrm>
        <a:graphic>
          <a:graphicData uri="http://schemas.openxmlformats.org/drawingml/2006/table">
            <a:tbl>
              <a:tblPr firstRow="1" bandRow="1">
                <a:tableStyleId>{5940675A-B579-460E-94D1-54222C63F5DA}</a:tableStyleId>
              </a:tblPr>
              <a:tblGrid>
                <a:gridCol w="936000">
                  <a:extLst>
                    <a:ext uri="{9D8B030D-6E8A-4147-A177-3AD203B41FA5}">
                      <a16:colId xmlns:a16="http://schemas.microsoft.com/office/drawing/2014/main" val="2683417428"/>
                    </a:ext>
                  </a:extLst>
                </a:gridCol>
                <a:gridCol w="2664000">
                  <a:extLst>
                    <a:ext uri="{9D8B030D-6E8A-4147-A177-3AD203B41FA5}">
                      <a16:colId xmlns:a16="http://schemas.microsoft.com/office/drawing/2014/main" val="940669375"/>
                    </a:ext>
                  </a:extLst>
                </a:gridCol>
                <a:gridCol w="2664000">
                  <a:extLst>
                    <a:ext uri="{9D8B030D-6E8A-4147-A177-3AD203B41FA5}">
                      <a16:colId xmlns:a16="http://schemas.microsoft.com/office/drawing/2014/main" val="3832513471"/>
                    </a:ext>
                  </a:extLst>
                </a:gridCol>
              </a:tblGrid>
              <a:tr h="492270">
                <a:tc>
                  <a:txBody>
                    <a:bodyPr/>
                    <a:lstStyle/>
                    <a:p>
                      <a:pPr algn="ctr"/>
                      <a:r>
                        <a:rPr lang="en-GB" b="1" i="1" dirty="0">
                          <a:solidFill>
                            <a:sysClr val="windowText" lastClr="000000"/>
                          </a:solidFill>
                        </a:rPr>
                        <a:t>Time</a:t>
                      </a:r>
                    </a:p>
                  </a:txBody>
                  <a:tcPr anchor="ctr"/>
                </a:tc>
                <a:tc>
                  <a:txBody>
                    <a:bodyPr/>
                    <a:lstStyle/>
                    <a:p>
                      <a:pPr algn="ctr"/>
                      <a:r>
                        <a:rPr lang="en-GB" sz="1350" b="1" i="1" kern="1200" dirty="0">
                          <a:solidFill>
                            <a:sysClr val="windowText" lastClr="000000"/>
                          </a:solidFill>
                          <a:effectLst/>
                        </a:rPr>
                        <a:t>Challenge/Inconvenience/Problem</a:t>
                      </a:r>
                      <a:endParaRPr lang="en-GB" b="1" i="1" dirty="0">
                        <a:solidFill>
                          <a:sysClr val="windowText" lastClr="000000"/>
                        </a:solidFill>
                      </a:endParaRPr>
                    </a:p>
                  </a:txBody>
                  <a:tcPr anchor="ctr"/>
                </a:tc>
                <a:tc>
                  <a:txBody>
                    <a:bodyPr/>
                    <a:lstStyle/>
                    <a:p>
                      <a:pPr algn="ctr"/>
                      <a:r>
                        <a:rPr lang="en-GB" b="1" i="1" dirty="0">
                          <a:solidFill>
                            <a:sysClr val="windowText" lastClr="000000"/>
                          </a:solidFill>
                        </a:rPr>
                        <a:t>Potential solution</a:t>
                      </a:r>
                    </a:p>
                  </a:txBody>
                  <a:tcPr anchor="ctr"/>
                </a:tc>
                <a:extLst>
                  <a:ext uri="{0D108BD9-81ED-4DB2-BD59-A6C34878D82A}">
                    <a16:rowId xmlns:a16="http://schemas.microsoft.com/office/drawing/2014/main" val="511155249"/>
                  </a:ext>
                </a:extLst>
              </a:tr>
              <a:tr h="725974">
                <a:tc rowSpan="2">
                  <a:txBody>
                    <a:bodyPr/>
                    <a:lstStyle/>
                    <a:p>
                      <a:r>
                        <a:rPr lang="en-GB" sz="1200" dirty="0"/>
                        <a:t>Morning</a:t>
                      </a:r>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33963223"/>
                  </a:ext>
                </a:extLst>
              </a:tr>
              <a:tr h="725974">
                <a:tc vMerge="1">
                  <a:txBody>
                    <a:bodyPr/>
                    <a:lstStyle/>
                    <a:p>
                      <a:endParaRPr lang="en-GB" dirty="0"/>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470068580"/>
                  </a:ext>
                </a:extLst>
              </a:tr>
              <a:tr h="725974">
                <a:tc rowSpan="2">
                  <a:txBody>
                    <a:bodyPr/>
                    <a:lstStyle/>
                    <a:p>
                      <a:r>
                        <a:rPr lang="en-GB" sz="1200" dirty="0"/>
                        <a:t>Midday</a:t>
                      </a:r>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732303986"/>
                  </a:ext>
                </a:extLst>
              </a:tr>
              <a:tr h="725974">
                <a:tc vMerge="1">
                  <a:txBody>
                    <a:bodyPr/>
                    <a:lstStyle/>
                    <a:p>
                      <a:endParaRPr lang="en-GB" dirty="0"/>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044798157"/>
                  </a:ext>
                </a:extLst>
              </a:tr>
              <a:tr h="725974">
                <a:tc rowSpan="2">
                  <a:txBody>
                    <a:bodyPr/>
                    <a:lstStyle/>
                    <a:p>
                      <a:r>
                        <a:rPr lang="en-GB" sz="1200" dirty="0"/>
                        <a:t>Afternoon</a:t>
                      </a:r>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440613572"/>
                  </a:ext>
                </a:extLst>
              </a:tr>
              <a:tr h="725974">
                <a:tc vMerge="1">
                  <a:txBody>
                    <a:bodyPr/>
                    <a:lstStyle/>
                    <a:p>
                      <a:endParaRPr lang="en-GB" dirty="0"/>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059714418"/>
                  </a:ext>
                </a:extLst>
              </a:tr>
              <a:tr h="725974">
                <a:tc rowSpan="2">
                  <a:txBody>
                    <a:bodyPr/>
                    <a:lstStyle/>
                    <a:p>
                      <a:r>
                        <a:rPr lang="en-GB" sz="1200" dirty="0"/>
                        <a:t>Evening</a:t>
                      </a:r>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016434080"/>
                  </a:ext>
                </a:extLst>
              </a:tr>
              <a:tr h="725974">
                <a:tc vMerge="1">
                  <a:txBody>
                    <a:bodyPr/>
                    <a:lstStyle/>
                    <a:p>
                      <a:endParaRPr lang="en-GB" dirty="0"/>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00705975"/>
                  </a:ext>
                </a:extLst>
              </a:tr>
            </a:tbl>
          </a:graphicData>
        </a:graphic>
      </p:graphicFrame>
      <p:sp>
        <p:nvSpPr>
          <p:cNvPr id="7" name="Rectangle 6">
            <a:extLst>
              <a:ext uri="{FF2B5EF4-FFF2-40B4-BE49-F238E27FC236}">
                <a16:creationId xmlns:a16="http://schemas.microsoft.com/office/drawing/2014/main" id="{E8EF1FBD-46C7-DAFE-0FB7-E7E1580678E5}"/>
              </a:ext>
            </a:extLst>
          </p:cNvPr>
          <p:cNvSpPr/>
          <p:nvPr/>
        </p:nvSpPr>
        <p:spPr>
          <a:xfrm>
            <a:off x="297000" y="8193360"/>
            <a:ext cx="6264000" cy="527403"/>
          </a:xfrm>
          <a:prstGeom prst="rect">
            <a:avLst/>
          </a:prstGeom>
          <a:solidFill>
            <a:srgbClr val="C1DA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There is no problem too big or too small for this activity. Come up with as many ideas as you can. </a:t>
            </a:r>
          </a:p>
        </p:txBody>
      </p:sp>
      <p:pic>
        <p:nvPicPr>
          <p:cNvPr id="8" name="Picture 7">
            <a:extLst>
              <a:ext uri="{FF2B5EF4-FFF2-40B4-BE49-F238E27FC236}">
                <a16:creationId xmlns:a16="http://schemas.microsoft.com/office/drawing/2014/main" id="{926D53FA-9599-0F3E-AC5F-29912022CFD5}"/>
              </a:ext>
            </a:extLst>
          </p:cNvPr>
          <p:cNvPicPr/>
          <p:nvPr/>
        </p:nvPicPr>
        <p:blipFill rotWithShape="1">
          <a:blip r:embed="rId2"/>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148357151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0029A127-76A8-40CC-8575-F99AB06B5C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20F0BF0-0537-4EF8-8086-7C5A44DAA169}">
  <ds:schemaRefs>
    <ds:schemaRef ds:uri="http://schemas.microsoft.com/sharepoint/v3/contenttype/forms"/>
  </ds:schemaRefs>
</ds:datastoreItem>
</file>

<file path=customXml/itemProps3.xml><?xml version="1.0" encoding="utf-8"?>
<ds:datastoreItem xmlns:ds="http://schemas.openxmlformats.org/officeDocument/2006/customXml" ds:itemID="{DB279BF7-4B92-44D4-B3DC-8DB7AE5066D3}">
  <ds:schemaRefs>
    <ds:schemaRef ds:uri="http://www.w3.org/XML/1998/namespace"/>
    <ds:schemaRef ds:uri="http://schemas.openxmlformats.org/package/2006/metadata/core-properties"/>
    <ds:schemaRef ds:uri="010c06fb-adfb-4972-b43b-36d810ddac6c"/>
    <ds:schemaRef ds:uri="http://purl.org/dc/elements/1.1/"/>
    <ds:schemaRef ds:uri="http://schemas.microsoft.com/office/2006/documentManagement/types"/>
    <ds:schemaRef ds:uri="http://schemas.microsoft.com/office/infopath/2007/PartnerControls"/>
    <ds:schemaRef ds:uri="http://schemas.microsoft.com/office/2006/metadata/properties"/>
    <ds:schemaRef ds:uri="0e08f774-c844-414b-8174-1931542ea424"/>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15475</TotalTime>
  <Words>3831</Words>
  <Application>Microsoft Office PowerPoint</Application>
  <PresentationFormat>A4 Paper (210x297 mm)</PresentationFormat>
  <Paragraphs>516</Paragraphs>
  <Slides>28</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Calibri</vt:lpstr>
      <vt:lpstr>Calibri Light</vt:lpstr>
      <vt:lpstr>Freestyle Script</vt:lpstr>
      <vt:lpstr>Söhne</vt:lpstr>
      <vt:lpstr>Custom Design</vt:lpstr>
      <vt:lpstr>Office Theme</vt:lpstr>
      <vt:lpstr>PowerPoint Presentation</vt:lpstr>
      <vt:lpstr>PowerPoint Presentation</vt:lpstr>
      <vt:lpstr>Contents</vt:lpstr>
      <vt:lpstr>Self-assessment</vt:lpstr>
      <vt:lpstr>Thinking about products</vt:lpstr>
      <vt:lpstr>Thinking about products</vt:lpstr>
      <vt:lpstr>Thinking about products</vt:lpstr>
      <vt:lpstr>Thinking about products</vt:lpstr>
      <vt:lpstr>Making daily life better</vt:lpstr>
      <vt:lpstr>Problem-solving scenarios</vt:lpstr>
      <vt:lpstr>Empathy design</vt:lpstr>
      <vt:lpstr>Empathy design</vt:lpstr>
      <vt:lpstr>Empathy design</vt:lpstr>
      <vt:lpstr>Product overview</vt:lpstr>
      <vt:lpstr>Persuasion</vt:lpstr>
      <vt:lpstr>Common persuasive techniques</vt:lpstr>
      <vt:lpstr>Persuasive techniques cheat sheet</vt:lpstr>
      <vt:lpstr>Example</vt:lpstr>
      <vt:lpstr>Planning a pitch</vt:lpstr>
      <vt:lpstr>Persuasive techniques</vt:lpstr>
      <vt:lpstr>PowerPoint Presentation</vt:lpstr>
      <vt:lpstr>A change of pace</vt:lpstr>
      <vt:lpstr>Using voice for emphasis</vt:lpstr>
      <vt:lpstr>Using body language for emphasis</vt:lpstr>
      <vt:lpstr>PowerPoint Presentation</vt:lpstr>
      <vt:lpstr>Pause, pace, and emphasis</vt:lpstr>
      <vt:lpstr>Emotion walk reflection</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332</cp:revision>
  <cp:lastPrinted>2023-11-01T15:18:38Z</cp:lastPrinted>
  <dcterms:created xsi:type="dcterms:W3CDTF">2014-08-12T18:49:29Z</dcterms:created>
  <dcterms:modified xsi:type="dcterms:W3CDTF">2024-02-07T11:50:00Z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